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12192000"/>
  <p:notesSz cx="6858000" cy="9144000"/>
  <p:embeddedFontLst>
    <p:embeddedFont>
      <p:font typeface="Quattrocento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4" roundtripDataSignature="AMtx7mjBOvGVqSUWHA2mm2hJlx+WCftP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8DBC8D-7374-4FE4-8A05-F9C4E179263E}">
  <a:tblStyle styleId="{1E8DBC8D-7374-4FE4-8A05-F9C4E179263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QuattrocentoSans-italic.fntdata"/><Relationship Id="rId61" Type="http://schemas.openxmlformats.org/officeDocument/2006/relationships/font" Target="fonts/QuattrocentoSans-bold.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Quattrocento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Quattrocento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24" name="Google Shape;22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d3a767bb2f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2d3a767bb2f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3a767bb2f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d3a767bb2f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20" name="Google Shape;3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28" name="Google Shape;3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d3a767bb2f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34" name="Google Shape;334;g2d3a767bb2f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40" name="Google Shape;34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54" name="Google Shape;35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81" name="Google Shape;3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0" name="Google Shape;23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91" name="Google Shape;39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01" name="Google Shape;4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29" name="Google Shape;42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36" name="Google Shape;43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43" name="Google Shape;44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60" name="Google Shape;46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68" name="Google Shape;46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75" name="Google Shape;47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03" name="Google Shape;50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13" name="Google Shape;51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07d80cb201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307d80cb20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07d80cb201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307d80cb201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07d80cb201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g307d80cb201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307d80cb201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07d80cb201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307d80cb201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307d80cb201_0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07d80cb201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63" name="Google Shape;563;g307d80cb201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07d80cb201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69" name="Google Shape;569;g307d80cb201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07d80cb201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75" name="Google Shape;575;g307d80cb201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07d80cb201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81" name="Google Shape;581;g307d80cb201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07d80cb201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87" name="Google Shape;587;g307d80cb201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07d80cb201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93" name="Google Shape;593;g307d80cb201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07d80cb201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02" name="Google Shape;602;g307d80cb201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07d80cb201_0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11" name="Google Shape;611;g307d80cb201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07d80cb201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18" name="Google Shape;618;g307d80cb201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27" name="Google Shape;6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42" name="Google Shape;64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57" name="Google Shape;65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672" name="Google Shape;67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3a767bb2f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2d3a767bb2f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715" name="Google Shape;71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3a767bb2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d3a767bb2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d3a767bb2f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d3a767bb2f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3a767bb2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2d3a767bb2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565655"/>
        </a:solidFill>
      </p:bgPr>
    </p:bg>
    <p:spTree>
      <p:nvGrpSpPr>
        <p:cNvPr id="15" name="Shape 15"/>
        <p:cNvGrpSpPr/>
        <p:nvPr/>
      </p:nvGrpSpPr>
      <p:grpSpPr>
        <a:xfrm>
          <a:off x="0" y="0"/>
          <a:ext cx="0" cy="0"/>
          <a:chOff x="0" y="0"/>
          <a:chExt cx="0" cy="0"/>
        </a:xfrm>
      </p:grpSpPr>
      <p:sp>
        <p:nvSpPr>
          <p:cNvPr id="16" name="Google Shape;16;p43"/>
          <p:cNvSpPr/>
          <p:nvPr/>
        </p:nvSpPr>
        <p:spPr>
          <a:xfrm>
            <a:off x="0" y="0"/>
            <a:ext cx="12192000" cy="4866468"/>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7" name="Google Shape;17;p43"/>
          <p:cNvSpPr txBox="1"/>
          <p:nvPr>
            <p:ph type="ctrTitle"/>
          </p:nvPr>
        </p:nvSpPr>
        <p:spPr>
          <a:xfrm>
            <a:off x="838200" y="2061006"/>
            <a:ext cx="10515600" cy="2387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43"/>
          <p:cNvSpPr txBox="1"/>
          <p:nvPr>
            <p:ph idx="1" type="subTitle"/>
          </p:nvPr>
        </p:nvSpPr>
        <p:spPr>
          <a:xfrm>
            <a:off x="838202" y="5110609"/>
            <a:ext cx="10515598" cy="1137793"/>
          </a:xfrm>
          <a:prstGeom prst="rect">
            <a:avLst/>
          </a:prstGeom>
          <a:noFill/>
          <a:ln>
            <a:noFill/>
          </a:ln>
        </p:spPr>
        <p:txBody>
          <a:bodyPr anchorCtr="0" anchor="t" bIns="45700" lIns="91425" spcFirstLastPara="1" rIns="91425" wrap="square" tIns="45700">
            <a:normAutofit/>
          </a:bodyPr>
          <a:lstStyle>
            <a:lvl1pPr lvl="0" algn="r">
              <a:lnSpc>
                <a:spcPct val="150000"/>
              </a:lnSpc>
              <a:spcBef>
                <a:spcPts val="60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lvl="1" algn="ctr">
              <a:lnSpc>
                <a:spcPct val="90000"/>
              </a:lnSpc>
              <a:spcBef>
                <a:spcPts val="600"/>
              </a:spcBef>
              <a:spcAft>
                <a:spcPts val="0"/>
              </a:spcAft>
              <a:buClr>
                <a:schemeClr val="dk1"/>
              </a:buClr>
              <a:buSzPts val="2000"/>
              <a:buNone/>
              <a:defRPr sz="2000"/>
            </a:lvl2pPr>
            <a:lvl3pPr lvl="2" algn="ctr">
              <a:lnSpc>
                <a:spcPct val="90000"/>
              </a:lnSpc>
              <a:spcBef>
                <a:spcPts val="540"/>
              </a:spcBef>
              <a:spcAft>
                <a:spcPts val="0"/>
              </a:spcAft>
              <a:buClr>
                <a:schemeClr val="dk1"/>
              </a:buClr>
              <a:buSzPts val="1800"/>
              <a:buNone/>
              <a:defRPr sz="1800"/>
            </a:lvl3pPr>
            <a:lvl4pPr lvl="3" algn="ctr">
              <a:lnSpc>
                <a:spcPct val="90000"/>
              </a:lnSpc>
              <a:spcBef>
                <a:spcPts val="480"/>
              </a:spcBef>
              <a:spcAft>
                <a:spcPts val="0"/>
              </a:spcAft>
              <a:buClr>
                <a:schemeClr val="dk1"/>
              </a:buClr>
              <a:buSzPts val="1600"/>
              <a:buNone/>
              <a:defRPr sz="1600"/>
            </a:lvl4pPr>
            <a:lvl5pPr lvl="4" algn="ctr">
              <a:lnSpc>
                <a:spcPct val="90000"/>
              </a:lnSpc>
              <a:spcBef>
                <a:spcPts val="480"/>
              </a:spcBef>
              <a:spcAft>
                <a:spcPts val="0"/>
              </a:spcAft>
              <a:buClr>
                <a:schemeClr val="dk1"/>
              </a:buClr>
              <a:buSzPts val="1600"/>
              <a:buNone/>
              <a:defRPr sz="1600"/>
            </a:lvl5pPr>
            <a:lvl6pPr lvl="5" algn="ctr">
              <a:lnSpc>
                <a:spcPct val="90000"/>
              </a:lnSpc>
              <a:spcBef>
                <a:spcPts val="480"/>
              </a:spcBef>
              <a:spcAft>
                <a:spcPts val="0"/>
              </a:spcAft>
              <a:buClr>
                <a:schemeClr val="dk1"/>
              </a:buClr>
              <a:buSzPts val="1600"/>
              <a:buNone/>
              <a:defRPr sz="1600"/>
            </a:lvl6pPr>
            <a:lvl7pPr lvl="6" algn="ctr">
              <a:lnSpc>
                <a:spcPct val="90000"/>
              </a:lnSpc>
              <a:spcBef>
                <a:spcPts val="480"/>
              </a:spcBef>
              <a:spcAft>
                <a:spcPts val="0"/>
              </a:spcAft>
              <a:buClr>
                <a:schemeClr val="dk1"/>
              </a:buClr>
              <a:buSzPts val="1600"/>
              <a:buNone/>
              <a:defRPr sz="1600"/>
            </a:lvl7pPr>
            <a:lvl8pPr lvl="7" algn="ctr">
              <a:lnSpc>
                <a:spcPct val="90000"/>
              </a:lnSpc>
              <a:spcBef>
                <a:spcPts val="480"/>
              </a:spcBef>
              <a:spcAft>
                <a:spcPts val="0"/>
              </a:spcAft>
              <a:buClr>
                <a:schemeClr val="dk1"/>
              </a:buClr>
              <a:buSzPts val="1600"/>
              <a:buNone/>
              <a:defRPr sz="1600"/>
            </a:lvl8pPr>
            <a:lvl9pPr lvl="8" algn="ctr">
              <a:lnSpc>
                <a:spcPct val="90000"/>
              </a:lnSpc>
              <a:spcBef>
                <a:spcPts val="480"/>
              </a:spcBef>
              <a:spcAft>
                <a:spcPts val="0"/>
              </a:spcAft>
              <a:buClr>
                <a:schemeClr val="dk1"/>
              </a:buClr>
              <a:buSzPts val="1600"/>
              <a:buNone/>
              <a:defRPr sz="1600"/>
            </a:lvl9pPr>
          </a:lstStyle>
          <a:p/>
        </p:txBody>
      </p:sp>
      <p:sp>
        <p:nvSpPr>
          <p:cNvPr id="19" name="Google Shape;19;p43"/>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3"/>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3"/>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43"/>
          <p:cNvSpPr/>
          <p:nvPr/>
        </p:nvSpPr>
        <p:spPr>
          <a:xfrm>
            <a:off x="0" y="0"/>
            <a:ext cx="12192000" cy="4866468"/>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23" name="Google Shape;23;p43"/>
          <p:cNvPicPr preferRelativeResize="0"/>
          <p:nvPr/>
        </p:nvPicPr>
        <p:blipFill rotWithShape="1">
          <a:blip r:embed="rId2">
            <a:alphaModFix/>
          </a:blip>
          <a:srcRect b="0" l="0" r="0" t="0"/>
          <a:stretch/>
        </p:blipFill>
        <p:spPr>
          <a:xfrm>
            <a:off x="390525" y="315939"/>
            <a:ext cx="4686300" cy="923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1" name="Shape 91"/>
        <p:cNvGrpSpPr/>
        <p:nvPr/>
      </p:nvGrpSpPr>
      <p:grpSpPr>
        <a:xfrm>
          <a:off x="0" y="0"/>
          <a:ext cx="0" cy="0"/>
          <a:chOff x="0" y="0"/>
          <a:chExt cx="0" cy="0"/>
        </a:xfrm>
      </p:grpSpPr>
      <p:sp>
        <p:nvSpPr>
          <p:cNvPr id="92" name="Google Shape;92;p6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68"/>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94" name="Google Shape;94;p68"/>
          <p:cNvSpPr txBox="1"/>
          <p:nvPr>
            <p:ph idx="2" type="body"/>
          </p:nvPr>
        </p:nvSpPr>
        <p:spPr>
          <a:xfrm>
            <a:off x="839788" y="2101850"/>
            <a:ext cx="3932237" cy="375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1600"/>
              <a:buNone/>
              <a:defRPr sz="1600"/>
            </a:lvl1pPr>
            <a:lvl2pPr indent="-228600" lvl="1" marL="914400" algn="l">
              <a:lnSpc>
                <a:spcPct val="90000"/>
              </a:lnSpc>
              <a:spcBef>
                <a:spcPts val="420"/>
              </a:spcBef>
              <a:spcAft>
                <a:spcPts val="0"/>
              </a:spcAft>
              <a:buClr>
                <a:schemeClr val="dk1"/>
              </a:buClr>
              <a:buSzPts val="1400"/>
              <a:buNone/>
              <a:defRPr sz="1400"/>
            </a:lvl2pPr>
            <a:lvl3pPr indent="-228600" lvl="2" marL="1371600" algn="l">
              <a:lnSpc>
                <a:spcPct val="90000"/>
              </a:lnSpc>
              <a:spcBef>
                <a:spcPts val="360"/>
              </a:spcBef>
              <a:spcAft>
                <a:spcPts val="0"/>
              </a:spcAft>
              <a:buClr>
                <a:schemeClr val="dk1"/>
              </a:buClr>
              <a:buSzPts val="1200"/>
              <a:buNone/>
              <a:defRPr sz="1200"/>
            </a:lvl3pPr>
            <a:lvl4pPr indent="-228600" lvl="3" marL="1828800" algn="l">
              <a:lnSpc>
                <a:spcPct val="90000"/>
              </a:lnSpc>
              <a:spcBef>
                <a:spcPts val="300"/>
              </a:spcBef>
              <a:spcAft>
                <a:spcPts val="0"/>
              </a:spcAft>
              <a:buClr>
                <a:schemeClr val="dk1"/>
              </a:buClr>
              <a:buSzPts val="1000"/>
              <a:buNone/>
              <a:defRPr sz="1000"/>
            </a:lvl4pPr>
            <a:lvl5pPr indent="-228600" lvl="4" marL="2286000" algn="l">
              <a:lnSpc>
                <a:spcPct val="90000"/>
              </a:lnSpc>
              <a:spcBef>
                <a:spcPts val="300"/>
              </a:spcBef>
              <a:spcAft>
                <a:spcPts val="0"/>
              </a:spcAft>
              <a:buClr>
                <a:schemeClr val="dk1"/>
              </a:buClr>
              <a:buSzPts val="1000"/>
              <a:buNone/>
              <a:defRPr sz="1000"/>
            </a:lvl5pPr>
            <a:lvl6pPr indent="-228600" lvl="5" marL="2743200" algn="l">
              <a:lnSpc>
                <a:spcPct val="90000"/>
              </a:lnSpc>
              <a:spcBef>
                <a:spcPts val="300"/>
              </a:spcBef>
              <a:spcAft>
                <a:spcPts val="0"/>
              </a:spcAft>
              <a:buClr>
                <a:schemeClr val="dk1"/>
              </a:buClr>
              <a:buSzPts val="1000"/>
              <a:buNone/>
              <a:defRPr sz="1000"/>
            </a:lvl6pPr>
            <a:lvl7pPr indent="-228600" lvl="6" marL="3200400" algn="l">
              <a:lnSpc>
                <a:spcPct val="90000"/>
              </a:lnSpc>
              <a:spcBef>
                <a:spcPts val="300"/>
              </a:spcBef>
              <a:spcAft>
                <a:spcPts val="0"/>
              </a:spcAft>
              <a:buClr>
                <a:schemeClr val="dk1"/>
              </a:buClr>
              <a:buSzPts val="1000"/>
              <a:buNone/>
              <a:defRPr sz="1000"/>
            </a:lvl7pPr>
            <a:lvl8pPr indent="-228600" lvl="7" marL="3657600" algn="l">
              <a:lnSpc>
                <a:spcPct val="90000"/>
              </a:lnSpc>
              <a:spcBef>
                <a:spcPts val="300"/>
              </a:spcBef>
              <a:spcAft>
                <a:spcPts val="0"/>
              </a:spcAft>
              <a:buClr>
                <a:schemeClr val="dk1"/>
              </a:buClr>
              <a:buSzPts val="1000"/>
              <a:buNone/>
              <a:defRPr sz="1000"/>
            </a:lvl8pPr>
            <a:lvl9pPr indent="-228600" lvl="8" marL="4114800" algn="l">
              <a:lnSpc>
                <a:spcPct val="90000"/>
              </a:lnSpc>
              <a:spcBef>
                <a:spcPts val="300"/>
              </a:spcBef>
              <a:spcAft>
                <a:spcPts val="0"/>
              </a:spcAft>
              <a:buClr>
                <a:schemeClr val="dk1"/>
              </a:buClr>
              <a:buSzPts val="1000"/>
              <a:buNone/>
              <a:defRPr sz="1000"/>
            </a:lvl9pPr>
          </a:lstStyle>
          <a:p/>
        </p:txBody>
      </p:sp>
      <p:sp>
        <p:nvSpPr>
          <p:cNvPr id="95" name="Google Shape;95;p68"/>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68"/>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68"/>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8" name="Shape 98"/>
        <p:cNvGrpSpPr/>
        <p:nvPr/>
      </p:nvGrpSpPr>
      <p:grpSpPr>
        <a:xfrm>
          <a:off x="0" y="0"/>
          <a:ext cx="0" cy="0"/>
          <a:chOff x="0" y="0"/>
          <a:chExt cx="0" cy="0"/>
        </a:xfrm>
      </p:grpSpPr>
      <p:sp>
        <p:nvSpPr>
          <p:cNvPr id="99" name="Google Shape;99;p6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9"/>
          <p:cNvSpPr/>
          <p:nvPr>
            <p:ph idx="2" type="pic"/>
          </p:nvPr>
        </p:nvSpPr>
        <p:spPr>
          <a:xfrm>
            <a:off x="5183188" y="987427"/>
            <a:ext cx="6172200" cy="4873625"/>
          </a:xfrm>
          <a:prstGeom prst="rect">
            <a:avLst/>
          </a:prstGeom>
          <a:noFill/>
          <a:ln>
            <a:noFill/>
          </a:ln>
        </p:spPr>
      </p:sp>
      <p:sp>
        <p:nvSpPr>
          <p:cNvPr id="101" name="Google Shape;101;p69"/>
          <p:cNvSpPr txBox="1"/>
          <p:nvPr>
            <p:ph idx="1" type="body"/>
          </p:nvPr>
        </p:nvSpPr>
        <p:spPr>
          <a:xfrm>
            <a:off x="839788" y="2101850"/>
            <a:ext cx="3932237" cy="3759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
              </a:spcBef>
              <a:spcAft>
                <a:spcPts val="0"/>
              </a:spcAft>
              <a:buClr>
                <a:schemeClr val="dk1"/>
              </a:buClr>
              <a:buSzPts val="1600"/>
              <a:buNone/>
              <a:defRPr sz="1600"/>
            </a:lvl1pPr>
            <a:lvl2pPr indent="-228600" lvl="1" marL="914400" algn="l">
              <a:lnSpc>
                <a:spcPct val="90000"/>
              </a:lnSpc>
              <a:spcBef>
                <a:spcPts val="420"/>
              </a:spcBef>
              <a:spcAft>
                <a:spcPts val="0"/>
              </a:spcAft>
              <a:buClr>
                <a:schemeClr val="dk1"/>
              </a:buClr>
              <a:buSzPts val="1400"/>
              <a:buNone/>
              <a:defRPr sz="1400"/>
            </a:lvl2pPr>
            <a:lvl3pPr indent="-228600" lvl="2" marL="1371600" algn="l">
              <a:lnSpc>
                <a:spcPct val="90000"/>
              </a:lnSpc>
              <a:spcBef>
                <a:spcPts val="360"/>
              </a:spcBef>
              <a:spcAft>
                <a:spcPts val="0"/>
              </a:spcAft>
              <a:buClr>
                <a:schemeClr val="dk1"/>
              </a:buClr>
              <a:buSzPts val="1200"/>
              <a:buNone/>
              <a:defRPr sz="1200"/>
            </a:lvl3pPr>
            <a:lvl4pPr indent="-228600" lvl="3" marL="1828800" algn="l">
              <a:lnSpc>
                <a:spcPct val="90000"/>
              </a:lnSpc>
              <a:spcBef>
                <a:spcPts val="300"/>
              </a:spcBef>
              <a:spcAft>
                <a:spcPts val="0"/>
              </a:spcAft>
              <a:buClr>
                <a:schemeClr val="dk1"/>
              </a:buClr>
              <a:buSzPts val="1000"/>
              <a:buNone/>
              <a:defRPr sz="1000"/>
            </a:lvl4pPr>
            <a:lvl5pPr indent="-228600" lvl="4" marL="2286000" algn="l">
              <a:lnSpc>
                <a:spcPct val="90000"/>
              </a:lnSpc>
              <a:spcBef>
                <a:spcPts val="300"/>
              </a:spcBef>
              <a:spcAft>
                <a:spcPts val="0"/>
              </a:spcAft>
              <a:buClr>
                <a:schemeClr val="dk1"/>
              </a:buClr>
              <a:buSzPts val="1000"/>
              <a:buNone/>
              <a:defRPr sz="1000"/>
            </a:lvl5pPr>
            <a:lvl6pPr indent="-228600" lvl="5" marL="2743200" algn="l">
              <a:lnSpc>
                <a:spcPct val="90000"/>
              </a:lnSpc>
              <a:spcBef>
                <a:spcPts val="300"/>
              </a:spcBef>
              <a:spcAft>
                <a:spcPts val="0"/>
              </a:spcAft>
              <a:buClr>
                <a:schemeClr val="dk1"/>
              </a:buClr>
              <a:buSzPts val="1000"/>
              <a:buNone/>
              <a:defRPr sz="1000"/>
            </a:lvl6pPr>
            <a:lvl7pPr indent="-228600" lvl="6" marL="3200400" algn="l">
              <a:lnSpc>
                <a:spcPct val="90000"/>
              </a:lnSpc>
              <a:spcBef>
                <a:spcPts val="300"/>
              </a:spcBef>
              <a:spcAft>
                <a:spcPts val="0"/>
              </a:spcAft>
              <a:buClr>
                <a:schemeClr val="dk1"/>
              </a:buClr>
              <a:buSzPts val="1000"/>
              <a:buNone/>
              <a:defRPr sz="1000"/>
            </a:lvl7pPr>
            <a:lvl8pPr indent="-228600" lvl="7" marL="3657600" algn="l">
              <a:lnSpc>
                <a:spcPct val="90000"/>
              </a:lnSpc>
              <a:spcBef>
                <a:spcPts val="300"/>
              </a:spcBef>
              <a:spcAft>
                <a:spcPts val="0"/>
              </a:spcAft>
              <a:buClr>
                <a:schemeClr val="dk1"/>
              </a:buClr>
              <a:buSzPts val="1000"/>
              <a:buNone/>
              <a:defRPr sz="1000"/>
            </a:lvl8pPr>
            <a:lvl9pPr indent="-228600" lvl="8" marL="4114800" algn="l">
              <a:lnSpc>
                <a:spcPct val="90000"/>
              </a:lnSpc>
              <a:spcBef>
                <a:spcPts val="300"/>
              </a:spcBef>
              <a:spcAft>
                <a:spcPts val="0"/>
              </a:spcAft>
              <a:buClr>
                <a:schemeClr val="dk1"/>
              </a:buClr>
              <a:buSzPts val="1000"/>
              <a:buNone/>
              <a:defRPr sz="1000"/>
            </a:lvl9pPr>
          </a:lstStyle>
          <a:p/>
        </p:txBody>
      </p:sp>
      <p:sp>
        <p:nvSpPr>
          <p:cNvPr id="102" name="Google Shape;102;p69"/>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9"/>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69"/>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5" name="Shape 105"/>
        <p:cNvGrpSpPr/>
        <p:nvPr/>
      </p:nvGrpSpPr>
      <p:grpSpPr>
        <a:xfrm>
          <a:off x="0" y="0"/>
          <a:ext cx="0" cy="0"/>
          <a:chOff x="0" y="0"/>
          <a:chExt cx="0" cy="0"/>
        </a:xfrm>
      </p:grpSpPr>
      <p:sp>
        <p:nvSpPr>
          <p:cNvPr id="106" name="Google Shape;106;p70"/>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7" name="Google Shape;107;p7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7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109" name="Google Shape;109;p70"/>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70"/>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70"/>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p70"/>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113" name="Google Shape;113;p70"/>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4" name="Shape 114"/>
        <p:cNvGrpSpPr/>
        <p:nvPr/>
      </p:nvGrpSpPr>
      <p:grpSpPr>
        <a:xfrm>
          <a:off x="0" y="0"/>
          <a:ext cx="0" cy="0"/>
          <a:chOff x="0" y="0"/>
          <a:chExt cx="0" cy="0"/>
        </a:xfrm>
      </p:grpSpPr>
      <p:sp>
        <p:nvSpPr>
          <p:cNvPr id="115" name="Google Shape;115;p71"/>
          <p:cNvSpPr/>
          <p:nvPr/>
        </p:nvSpPr>
        <p:spPr>
          <a:xfrm>
            <a:off x="10095346" y="0"/>
            <a:ext cx="2096655" cy="6858000"/>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16" name="Google Shape;116;p71"/>
          <p:cNvSpPr txBox="1"/>
          <p:nvPr>
            <p:ph type="title"/>
          </p:nvPr>
        </p:nvSpPr>
        <p:spPr>
          <a:xfrm rot="5400000">
            <a:off x="8219282" y="2361262"/>
            <a:ext cx="5811838" cy="18195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71"/>
          <p:cNvSpPr txBox="1"/>
          <p:nvPr>
            <p:ph idx="1" type="body"/>
          </p:nvPr>
        </p:nvSpPr>
        <p:spPr>
          <a:xfrm rot="5400000">
            <a:off x="1799432"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118" name="Google Shape;118;p71"/>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71"/>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71"/>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71"/>
          <p:cNvSpPr/>
          <p:nvPr/>
        </p:nvSpPr>
        <p:spPr>
          <a:xfrm>
            <a:off x="10095346" y="0"/>
            <a:ext cx="2096655" cy="6858000"/>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72"/>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800"/>
              <a:buFont typeface="Quattrocento Sans"/>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4" name="Google Shape;124;p72"/>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2133"/>
              </a:spcBef>
              <a:spcAft>
                <a:spcPts val="0"/>
              </a:spcAft>
              <a:buClr>
                <a:schemeClr val="dk1"/>
              </a:buClr>
              <a:buSzPts val="1400"/>
              <a:buChar char="○"/>
              <a:defRPr/>
            </a:lvl2pPr>
            <a:lvl3pPr indent="-317500" lvl="2" marL="1371600" algn="l">
              <a:lnSpc>
                <a:spcPct val="90000"/>
              </a:lnSpc>
              <a:spcBef>
                <a:spcPts val="2133"/>
              </a:spcBef>
              <a:spcAft>
                <a:spcPts val="0"/>
              </a:spcAft>
              <a:buClr>
                <a:schemeClr val="dk1"/>
              </a:buClr>
              <a:buSzPts val="1400"/>
              <a:buChar char="■"/>
              <a:defRPr/>
            </a:lvl3pPr>
            <a:lvl4pPr indent="-317500" lvl="3" marL="1828800" algn="l">
              <a:lnSpc>
                <a:spcPct val="90000"/>
              </a:lnSpc>
              <a:spcBef>
                <a:spcPts val="2133"/>
              </a:spcBef>
              <a:spcAft>
                <a:spcPts val="0"/>
              </a:spcAft>
              <a:buClr>
                <a:schemeClr val="dk1"/>
              </a:buClr>
              <a:buSzPts val="1400"/>
              <a:buChar char="●"/>
              <a:defRPr/>
            </a:lvl4pPr>
            <a:lvl5pPr indent="-317500" lvl="4" marL="2286000" algn="l">
              <a:lnSpc>
                <a:spcPct val="90000"/>
              </a:lnSpc>
              <a:spcBef>
                <a:spcPts val="2133"/>
              </a:spcBef>
              <a:spcAft>
                <a:spcPts val="0"/>
              </a:spcAft>
              <a:buClr>
                <a:schemeClr val="dk1"/>
              </a:buClr>
              <a:buSzPts val="1400"/>
              <a:buChar char="○"/>
              <a:defRPr/>
            </a:lvl5pPr>
            <a:lvl6pPr indent="-317500" lvl="5" marL="2743200" algn="l">
              <a:lnSpc>
                <a:spcPct val="90000"/>
              </a:lnSpc>
              <a:spcBef>
                <a:spcPts val="2133"/>
              </a:spcBef>
              <a:spcAft>
                <a:spcPts val="0"/>
              </a:spcAft>
              <a:buClr>
                <a:schemeClr val="dk1"/>
              </a:buClr>
              <a:buSzPts val="1400"/>
              <a:buChar char="■"/>
              <a:defRPr/>
            </a:lvl6pPr>
            <a:lvl7pPr indent="-317500" lvl="6" marL="3200400" algn="l">
              <a:lnSpc>
                <a:spcPct val="90000"/>
              </a:lnSpc>
              <a:spcBef>
                <a:spcPts val="2133"/>
              </a:spcBef>
              <a:spcAft>
                <a:spcPts val="0"/>
              </a:spcAft>
              <a:buClr>
                <a:schemeClr val="dk1"/>
              </a:buClr>
              <a:buSzPts val="1400"/>
              <a:buChar char="●"/>
              <a:defRPr/>
            </a:lvl7pPr>
            <a:lvl8pPr indent="-317500" lvl="7" marL="3657600" algn="l">
              <a:lnSpc>
                <a:spcPct val="90000"/>
              </a:lnSpc>
              <a:spcBef>
                <a:spcPts val="2133"/>
              </a:spcBef>
              <a:spcAft>
                <a:spcPts val="0"/>
              </a:spcAft>
              <a:buClr>
                <a:schemeClr val="dk1"/>
              </a:buClr>
              <a:buSzPts val="1400"/>
              <a:buChar char="○"/>
              <a:defRPr/>
            </a:lvl8pPr>
            <a:lvl9pPr indent="-317500" lvl="8" marL="4114800" algn="l">
              <a:lnSpc>
                <a:spcPct val="90000"/>
              </a:lnSpc>
              <a:spcBef>
                <a:spcPts val="2133"/>
              </a:spcBef>
              <a:spcAft>
                <a:spcPts val="2133"/>
              </a:spcAft>
              <a:buClr>
                <a:schemeClr val="dk1"/>
              </a:buClr>
              <a:buSzPts val="1400"/>
              <a:buChar char="■"/>
              <a:defRPr/>
            </a:lvl9pPr>
          </a:lstStyle>
          <a:p/>
        </p:txBody>
      </p:sp>
      <p:sp>
        <p:nvSpPr>
          <p:cNvPr id="125" name="Google Shape;125;p7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p7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800"/>
              <a:buFont typeface="Quattrocento Sans"/>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 name="Google Shape;128;p73"/>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90000"/>
              </a:lnSpc>
              <a:spcBef>
                <a:spcPts val="0"/>
              </a:spcBef>
              <a:spcAft>
                <a:spcPts val="0"/>
              </a:spcAft>
              <a:buClr>
                <a:schemeClr val="dk1"/>
              </a:buClr>
              <a:buSzPts val="1400"/>
              <a:buChar char="●"/>
              <a:defRPr sz="1867"/>
            </a:lvl1pPr>
            <a:lvl2pPr indent="-304800" lvl="1" marL="914400" algn="l">
              <a:lnSpc>
                <a:spcPct val="90000"/>
              </a:lnSpc>
              <a:spcBef>
                <a:spcPts val="2133"/>
              </a:spcBef>
              <a:spcAft>
                <a:spcPts val="0"/>
              </a:spcAft>
              <a:buClr>
                <a:schemeClr val="dk1"/>
              </a:buClr>
              <a:buSzPts val="1200"/>
              <a:buChar char="○"/>
              <a:defRPr sz="1600"/>
            </a:lvl2pPr>
            <a:lvl3pPr indent="-304800" lvl="2" marL="1371600" algn="l">
              <a:lnSpc>
                <a:spcPct val="90000"/>
              </a:lnSpc>
              <a:spcBef>
                <a:spcPts val="2133"/>
              </a:spcBef>
              <a:spcAft>
                <a:spcPts val="0"/>
              </a:spcAft>
              <a:buClr>
                <a:schemeClr val="dk1"/>
              </a:buClr>
              <a:buSzPts val="1200"/>
              <a:buChar char="■"/>
              <a:defRPr sz="1600"/>
            </a:lvl3pPr>
            <a:lvl4pPr indent="-304800" lvl="3" marL="1828800" algn="l">
              <a:lnSpc>
                <a:spcPct val="90000"/>
              </a:lnSpc>
              <a:spcBef>
                <a:spcPts val="2133"/>
              </a:spcBef>
              <a:spcAft>
                <a:spcPts val="0"/>
              </a:spcAft>
              <a:buClr>
                <a:schemeClr val="dk1"/>
              </a:buClr>
              <a:buSzPts val="1200"/>
              <a:buChar char="●"/>
              <a:defRPr sz="1600"/>
            </a:lvl4pPr>
            <a:lvl5pPr indent="-304800" lvl="4" marL="2286000" algn="l">
              <a:lnSpc>
                <a:spcPct val="90000"/>
              </a:lnSpc>
              <a:spcBef>
                <a:spcPts val="2133"/>
              </a:spcBef>
              <a:spcAft>
                <a:spcPts val="0"/>
              </a:spcAft>
              <a:buClr>
                <a:schemeClr val="dk1"/>
              </a:buClr>
              <a:buSzPts val="1200"/>
              <a:buChar char="○"/>
              <a:defRPr sz="1600"/>
            </a:lvl5pPr>
            <a:lvl6pPr indent="-304800" lvl="5" marL="2743200" algn="l">
              <a:lnSpc>
                <a:spcPct val="90000"/>
              </a:lnSpc>
              <a:spcBef>
                <a:spcPts val="2133"/>
              </a:spcBef>
              <a:spcAft>
                <a:spcPts val="0"/>
              </a:spcAft>
              <a:buClr>
                <a:schemeClr val="dk1"/>
              </a:buClr>
              <a:buSzPts val="1200"/>
              <a:buChar char="■"/>
              <a:defRPr sz="1600"/>
            </a:lvl6pPr>
            <a:lvl7pPr indent="-304800" lvl="6" marL="3200400" algn="l">
              <a:lnSpc>
                <a:spcPct val="90000"/>
              </a:lnSpc>
              <a:spcBef>
                <a:spcPts val="2133"/>
              </a:spcBef>
              <a:spcAft>
                <a:spcPts val="0"/>
              </a:spcAft>
              <a:buClr>
                <a:schemeClr val="dk1"/>
              </a:buClr>
              <a:buSzPts val="1200"/>
              <a:buChar char="●"/>
              <a:defRPr sz="1600"/>
            </a:lvl7pPr>
            <a:lvl8pPr indent="-304800" lvl="7" marL="3657600" algn="l">
              <a:lnSpc>
                <a:spcPct val="90000"/>
              </a:lnSpc>
              <a:spcBef>
                <a:spcPts val="2133"/>
              </a:spcBef>
              <a:spcAft>
                <a:spcPts val="0"/>
              </a:spcAft>
              <a:buClr>
                <a:schemeClr val="dk1"/>
              </a:buClr>
              <a:buSzPts val="1200"/>
              <a:buChar char="○"/>
              <a:defRPr sz="1600"/>
            </a:lvl8pPr>
            <a:lvl9pPr indent="-304800" lvl="8" marL="4114800" algn="l">
              <a:lnSpc>
                <a:spcPct val="90000"/>
              </a:lnSpc>
              <a:spcBef>
                <a:spcPts val="2133"/>
              </a:spcBef>
              <a:spcAft>
                <a:spcPts val="2133"/>
              </a:spcAft>
              <a:buClr>
                <a:schemeClr val="dk1"/>
              </a:buClr>
              <a:buSzPts val="1200"/>
              <a:buChar char="■"/>
              <a:defRPr sz="1600"/>
            </a:lvl9pPr>
          </a:lstStyle>
          <a:p/>
        </p:txBody>
      </p:sp>
      <p:sp>
        <p:nvSpPr>
          <p:cNvPr id="129" name="Google Shape;129;p73"/>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90000"/>
              </a:lnSpc>
              <a:spcBef>
                <a:spcPts val="0"/>
              </a:spcBef>
              <a:spcAft>
                <a:spcPts val="0"/>
              </a:spcAft>
              <a:buClr>
                <a:schemeClr val="dk1"/>
              </a:buClr>
              <a:buSzPts val="1400"/>
              <a:buChar char="●"/>
              <a:defRPr sz="1867"/>
            </a:lvl1pPr>
            <a:lvl2pPr indent="-304800" lvl="1" marL="914400" algn="l">
              <a:lnSpc>
                <a:spcPct val="90000"/>
              </a:lnSpc>
              <a:spcBef>
                <a:spcPts val="2133"/>
              </a:spcBef>
              <a:spcAft>
                <a:spcPts val="0"/>
              </a:spcAft>
              <a:buClr>
                <a:schemeClr val="dk1"/>
              </a:buClr>
              <a:buSzPts val="1200"/>
              <a:buChar char="○"/>
              <a:defRPr sz="1600"/>
            </a:lvl2pPr>
            <a:lvl3pPr indent="-304800" lvl="2" marL="1371600" algn="l">
              <a:lnSpc>
                <a:spcPct val="90000"/>
              </a:lnSpc>
              <a:spcBef>
                <a:spcPts val="2133"/>
              </a:spcBef>
              <a:spcAft>
                <a:spcPts val="0"/>
              </a:spcAft>
              <a:buClr>
                <a:schemeClr val="dk1"/>
              </a:buClr>
              <a:buSzPts val="1200"/>
              <a:buChar char="■"/>
              <a:defRPr sz="1600"/>
            </a:lvl3pPr>
            <a:lvl4pPr indent="-304800" lvl="3" marL="1828800" algn="l">
              <a:lnSpc>
                <a:spcPct val="90000"/>
              </a:lnSpc>
              <a:spcBef>
                <a:spcPts val="2133"/>
              </a:spcBef>
              <a:spcAft>
                <a:spcPts val="0"/>
              </a:spcAft>
              <a:buClr>
                <a:schemeClr val="dk1"/>
              </a:buClr>
              <a:buSzPts val="1200"/>
              <a:buChar char="●"/>
              <a:defRPr sz="1600"/>
            </a:lvl4pPr>
            <a:lvl5pPr indent="-304800" lvl="4" marL="2286000" algn="l">
              <a:lnSpc>
                <a:spcPct val="90000"/>
              </a:lnSpc>
              <a:spcBef>
                <a:spcPts val="2133"/>
              </a:spcBef>
              <a:spcAft>
                <a:spcPts val="0"/>
              </a:spcAft>
              <a:buClr>
                <a:schemeClr val="dk1"/>
              </a:buClr>
              <a:buSzPts val="1200"/>
              <a:buChar char="○"/>
              <a:defRPr sz="1600"/>
            </a:lvl5pPr>
            <a:lvl6pPr indent="-304800" lvl="5" marL="2743200" algn="l">
              <a:lnSpc>
                <a:spcPct val="90000"/>
              </a:lnSpc>
              <a:spcBef>
                <a:spcPts val="2133"/>
              </a:spcBef>
              <a:spcAft>
                <a:spcPts val="0"/>
              </a:spcAft>
              <a:buClr>
                <a:schemeClr val="dk1"/>
              </a:buClr>
              <a:buSzPts val="1200"/>
              <a:buChar char="■"/>
              <a:defRPr sz="1600"/>
            </a:lvl6pPr>
            <a:lvl7pPr indent="-304800" lvl="6" marL="3200400" algn="l">
              <a:lnSpc>
                <a:spcPct val="90000"/>
              </a:lnSpc>
              <a:spcBef>
                <a:spcPts val="2133"/>
              </a:spcBef>
              <a:spcAft>
                <a:spcPts val="0"/>
              </a:spcAft>
              <a:buClr>
                <a:schemeClr val="dk1"/>
              </a:buClr>
              <a:buSzPts val="1200"/>
              <a:buChar char="●"/>
              <a:defRPr sz="1600"/>
            </a:lvl7pPr>
            <a:lvl8pPr indent="-304800" lvl="7" marL="3657600" algn="l">
              <a:lnSpc>
                <a:spcPct val="90000"/>
              </a:lnSpc>
              <a:spcBef>
                <a:spcPts val="2133"/>
              </a:spcBef>
              <a:spcAft>
                <a:spcPts val="0"/>
              </a:spcAft>
              <a:buClr>
                <a:schemeClr val="dk1"/>
              </a:buClr>
              <a:buSzPts val="1200"/>
              <a:buChar char="○"/>
              <a:defRPr sz="1600"/>
            </a:lvl8pPr>
            <a:lvl9pPr indent="-304800" lvl="8" marL="4114800" algn="l">
              <a:lnSpc>
                <a:spcPct val="90000"/>
              </a:lnSpc>
              <a:spcBef>
                <a:spcPts val="2133"/>
              </a:spcBef>
              <a:spcAft>
                <a:spcPts val="2133"/>
              </a:spcAft>
              <a:buClr>
                <a:schemeClr val="dk1"/>
              </a:buClr>
              <a:buSzPts val="1200"/>
              <a:buChar char="■"/>
              <a:defRPr sz="1600"/>
            </a:lvl9pPr>
          </a:lstStyle>
          <a:p/>
        </p:txBody>
      </p:sp>
      <p:sp>
        <p:nvSpPr>
          <p:cNvPr id="130" name="Google Shape;130;p7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888888"/>
              </a:buClr>
              <a:buSzPts val="1200"/>
              <a:buFont typeface="Quattrocento Sans"/>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37" name="Shape 137"/>
        <p:cNvGrpSpPr/>
        <p:nvPr/>
      </p:nvGrpSpPr>
      <p:grpSpPr>
        <a:xfrm>
          <a:off x="0" y="0"/>
          <a:ext cx="0" cy="0"/>
          <a:chOff x="0" y="0"/>
          <a:chExt cx="0" cy="0"/>
        </a:xfrm>
      </p:grpSpPr>
      <p:sp>
        <p:nvSpPr>
          <p:cNvPr id="138" name="Google Shape;138;p45"/>
          <p:cNvSpPr/>
          <p:nvPr/>
        </p:nvSpPr>
        <p:spPr>
          <a:xfrm>
            <a:off x="0" y="1709738"/>
            <a:ext cx="12192000" cy="357518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9" name="Google Shape;139;p45"/>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800"/>
              <a:buFont typeface="Quattrocento Sans"/>
              <a:buNone/>
              <a:defRPr sz="4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45"/>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41" name="Google Shape;141;p45"/>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42" name="Google Shape;142;p45"/>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43" name="Shape 143"/>
        <p:cNvGrpSpPr/>
        <p:nvPr/>
      </p:nvGrpSpPr>
      <p:grpSpPr>
        <a:xfrm>
          <a:off x="0" y="0"/>
          <a:ext cx="0" cy="0"/>
          <a:chOff x="0" y="0"/>
          <a:chExt cx="0" cy="0"/>
        </a:xfrm>
      </p:grpSpPr>
      <p:sp>
        <p:nvSpPr>
          <p:cNvPr id="144" name="Google Shape;144;p46"/>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5" name="Google Shape;145;p4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Quattrocento Sans"/>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19100" lvl="0" marL="457200" algn="l">
              <a:lnSpc>
                <a:spcPct val="90000"/>
              </a:lnSpc>
              <a:spcBef>
                <a:spcPts val="900"/>
              </a:spcBef>
              <a:spcAft>
                <a:spcPts val="0"/>
              </a:spcAft>
              <a:buClr>
                <a:srgbClr val="7F7F7F"/>
              </a:buClr>
              <a:buSzPts val="3000"/>
              <a:buChar char="•"/>
              <a:defRPr sz="3000">
                <a:solidFill>
                  <a:srgbClr val="7F7F7F"/>
                </a:solidFill>
                <a:latin typeface="Arial"/>
                <a:ea typeface="Arial"/>
                <a:cs typeface="Arial"/>
                <a:sym typeface="Arial"/>
              </a:defRPr>
            </a:lvl1pPr>
            <a:lvl2pPr indent="-393700" lvl="1" marL="914400" algn="l">
              <a:lnSpc>
                <a:spcPct val="90000"/>
              </a:lnSpc>
              <a:spcBef>
                <a:spcPts val="780"/>
              </a:spcBef>
              <a:spcAft>
                <a:spcPts val="0"/>
              </a:spcAft>
              <a:buClr>
                <a:srgbClr val="7F7F7F"/>
              </a:buClr>
              <a:buSzPts val="2600"/>
              <a:buChar char="•"/>
              <a:defRPr sz="2600">
                <a:solidFill>
                  <a:srgbClr val="7F7F7F"/>
                </a:solidFill>
              </a:defRPr>
            </a:lvl2pPr>
            <a:lvl3pPr indent="-355600" lvl="2" marL="1371600" algn="l">
              <a:lnSpc>
                <a:spcPct val="90000"/>
              </a:lnSpc>
              <a:spcBef>
                <a:spcPts val="600"/>
              </a:spcBef>
              <a:spcAft>
                <a:spcPts val="0"/>
              </a:spcAft>
              <a:buClr>
                <a:srgbClr val="7F7F7F"/>
              </a:buClr>
              <a:buSzPts val="2000"/>
              <a:buChar char="•"/>
              <a:defRPr sz="2000">
                <a:solidFill>
                  <a:srgbClr val="7F7F7F"/>
                </a:solidFill>
              </a:defRPr>
            </a:lvl3pPr>
            <a:lvl4pPr indent="-342900" lvl="3" marL="1828800" algn="l">
              <a:lnSpc>
                <a:spcPct val="90000"/>
              </a:lnSpc>
              <a:spcBef>
                <a:spcPts val="540"/>
              </a:spcBef>
              <a:spcAft>
                <a:spcPts val="0"/>
              </a:spcAft>
              <a:buClr>
                <a:srgbClr val="7F7F7F"/>
              </a:buClr>
              <a:buSzPts val="1800"/>
              <a:buChar char="•"/>
              <a:defRPr sz="1800">
                <a:solidFill>
                  <a:srgbClr val="7F7F7F"/>
                </a:solidFill>
              </a:defRPr>
            </a:lvl4pPr>
            <a:lvl5pPr indent="-304800" lvl="4" marL="2286000" algn="l">
              <a:lnSpc>
                <a:spcPct val="90000"/>
              </a:lnSpc>
              <a:spcBef>
                <a:spcPts val="360"/>
              </a:spcBef>
              <a:spcAft>
                <a:spcPts val="0"/>
              </a:spcAft>
              <a:buClr>
                <a:srgbClr val="7F7F7F"/>
              </a:buClr>
              <a:buSzPts val="1200"/>
              <a:buChar char="•"/>
              <a:defRPr sz="12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147" name="Google Shape;147;p46"/>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48" name="Google Shape;148;p46"/>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149" name="Google Shape;149;p4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46"/>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pic>
        <p:nvPicPr>
          <p:cNvPr id="151" name="Google Shape;151;p46"/>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2" name="Shape 152"/>
        <p:cNvGrpSpPr/>
        <p:nvPr/>
      </p:nvGrpSpPr>
      <p:grpSpPr>
        <a:xfrm>
          <a:off x="0" y="0"/>
          <a:ext cx="0" cy="0"/>
          <a:chOff x="0" y="0"/>
          <a:chExt cx="0" cy="0"/>
        </a:xfrm>
      </p:grpSpPr>
      <p:sp>
        <p:nvSpPr>
          <p:cNvPr id="153" name="Google Shape;15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4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4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2" name="Google Shape;16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24" name="Shape 24"/>
        <p:cNvGrpSpPr/>
        <p:nvPr/>
      </p:nvGrpSpPr>
      <p:grpSpPr>
        <a:xfrm>
          <a:off x="0" y="0"/>
          <a:ext cx="0" cy="0"/>
          <a:chOff x="0" y="0"/>
          <a:chExt cx="0" cy="0"/>
        </a:xfrm>
      </p:grpSpPr>
      <p:sp>
        <p:nvSpPr>
          <p:cNvPr id="25" name="Google Shape;25;p60"/>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 name="Google Shape;26;p6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19100" lvl="0" marL="457200" algn="l">
              <a:lnSpc>
                <a:spcPct val="90000"/>
              </a:lnSpc>
              <a:spcBef>
                <a:spcPts val="900"/>
              </a:spcBef>
              <a:spcAft>
                <a:spcPts val="0"/>
              </a:spcAft>
              <a:buClr>
                <a:srgbClr val="7F7F7F"/>
              </a:buClr>
              <a:buSzPts val="3000"/>
              <a:buChar char="•"/>
              <a:defRPr sz="3000">
                <a:solidFill>
                  <a:srgbClr val="7F7F7F"/>
                </a:solidFill>
              </a:defRPr>
            </a:lvl1pPr>
            <a:lvl2pPr indent="-393700" lvl="1" marL="914400" algn="l">
              <a:lnSpc>
                <a:spcPct val="90000"/>
              </a:lnSpc>
              <a:spcBef>
                <a:spcPts val="780"/>
              </a:spcBef>
              <a:spcAft>
                <a:spcPts val="0"/>
              </a:spcAft>
              <a:buClr>
                <a:srgbClr val="7F7F7F"/>
              </a:buClr>
              <a:buSzPts val="2600"/>
              <a:buChar char="•"/>
              <a:defRPr sz="2600">
                <a:solidFill>
                  <a:srgbClr val="7F7F7F"/>
                </a:solidFill>
              </a:defRPr>
            </a:lvl2pPr>
            <a:lvl3pPr indent="-355600" lvl="2" marL="1371600" algn="l">
              <a:lnSpc>
                <a:spcPct val="90000"/>
              </a:lnSpc>
              <a:spcBef>
                <a:spcPts val="600"/>
              </a:spcBef>
              <a:spcAft>
                <a:spcPts val="0"/>
              </a:spcAft>
              <a:buClr>
                <a:srgbClr val="7F7F7F"/>
              </a:buClr>
              <a:buSzPts val="2000"/>
              <a:buChar char="•"/>
              <a:defRPr sz="2000">
                <a:solidFill>
                  <a:srgbClr val="7F7F7F"/>
                </a:solidFill>
              </a:defRPr>
            </a:lvl3pPr>
            <a:lvl4pPr indent="-342900" lvl="3" marL="1828800" algn="l">
              <a:lnSpc>
                <a:spcPct val="90000"/>
              </a:lnSpc>
              <a:spcBef>
                <a:spcPts val="540"/>
              </a:spcBef>
              <a:spcAft>
                <a:spcPts val="0"/>
              </a:spcAft>
              <a:buClr>
                <a:srgbClr val="7F7F7F"/>
              </a:buClr>
              <a:buSzPts val="1800"/>
              <a:buChar char="•"/>
              <a:defRPr sz="1800">
                <a:solidFill>
                  <a:srgbClr val="7F7F7F"/>
                </a:solidFill>
              </a:defRPr>
            </a:lvl4pPr>
            <a:lvl5pPr indent="-304800" lvl="4" marL="2286000" algn="l">
              <a:lnSpc>
                <a:spcPct val="90000"/>
              </a:lnSpc>
              <a:spcBef>
                <a:spcPts val="360"/>
              </a:spcBef>
              <a:spcAft>
                <a:spcPts val="0"/>
              </a:spcAft>
              <a:buClr>
                <a:srgbClr val="7F7F7F"/>
              </a:buClr>
              <a:buSzPts val="1200"/>
              <a:buChar char="•"/>
              <a:defRPr sz="12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28" name="Google Shape;28;p60"/>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0"/>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60"/>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60"/>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32" name="Google Shape;32;p60"/>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5" name="Shape 165"/>
        <p:cNvGrpSpPr/>
        <p:nvPr/>
      </p:nvGrpSpPr>
      <p:grpSpPr>
        <a:xfrm>
          <a:off x="0" y="0"/>
          <a:ext cx="0" cy="0"/>
          <a:chOff x="0" y="0"/>
          <a:chExt cx="0" cy="0"/>
        </a:xfrm>
      </p:grpSpPr>
      <p:sp>
        <p:nvSpPr>
          <p:cNvPr id="166" name="Google Shape;166;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sp>
        <p:nvSpPr>
          <p:cNvPr id="172" name="Google Shape;172;p5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5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74" name="Google Shape;174;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7" name="Shape 177"/>
        <p:cNvGrpSpPr/>
        <p:nvPr/>
      </p:nvGrpSpPr>
      <p:grpSpPr>
        <a:xfrm>
          <a:off x="0" y="0"/>
          <a:ext cx="0" cy="0"/>
          <a:chOff x="0" y="0"/>
          <a:chExt cx="0" cy="0"/>
        </a:xfrm>
      </p:grpSpPr>
      <p:sp>
        <p:nvSpPr>
          <p:cNvPr id="178" name="Google Shape;178;p5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5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0" name="Google Shape;180;p5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5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2" name="Google Shape;182;p5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6" name="Shape 186"/>
        <p:cNvGrpSpPr/>
        <p:nvPr/>
      </p:nvGrpSpPr>
      <p:grpSpPr>
        <a:xfrm>
          <a:off x="0" y="0"/>
          <a:ext cx="0" cy="0"/>
          <a:chOff x="0" y="0"/>
          <a:chExt cx="0" cy="0"/>
        </a:xfrm>
      </p:grpSpPr>
      <p:sp>
        <p:nvSpPr>
          <p:cNvPr id="187" name="Google Shape;187;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1" name="Shape 191"/>
        <p:cNvGrpSpPr/>
        <p:nvPr/>
      </p:nvGrpSpPr>
      <p:grpSpPr>
        <a:xfrm>
          <a:off x="0" y="0"/>
          <a:ext cx="0" cy="0"/>
          <a:chOff x="0" y="0"/>
          <a:chExt cx="0" cy="0"/>
        </a:xfrm>
      </p:grpSpPr>
      <p:sp>
        <p:nvSpPr>
          <p:cNvPr id="192" name="Google Shape;192;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 name="Shape 195"/>
        <p:cNvGrpSpPr/>
        <p:nvPr/>
      </p:nvGrpSpPr>
      <p:grpSpPr>
        <a:xfrm>
          <a:off x="0" y="0"/>
          <a:ext cx="0" cy="0"/>
          <a:chOff x="0" y="0"/>
          <a:chExt cx="0" cy="0"/>
        </a:xfrm>
      </p:grpSpPr>
      <p:sp>
        <p:nvSpPr>
          <p:cNvPr id="196" name="Google Shape;196;p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5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98" name="Google Shape;198;p5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9" name="Google Shape;199;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2" name="Shape 202"/>
        <p:cNvGrpSpPr/>
        <p:nvPr/>
      </p:nvGrpSpPr>
      <p:grpSpPr>
        <a:xfrm>
          <a:off x="0" y="0"/>
          <a:ext cx="0" cy="0"/>
          <a:chOff x="0" y="0"/>
          <a:chExt cx="0" cy="0"/>
        </a:xfrm>
      </p:grpSpPr>
      <p:sp>
        <p:nvSpPr>
          <p:cNvPr id="203" name="Google Shape;203;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57"/>
          <p:cNvSpPr/>
          <p:nvPr>
            <p:ph idx="2" type="pic"/>
          </p:nvPr>
        </p:nvSpPr>
        <p:spPr>
          <a:xfrm>
            <a:off x="5183188" y="987425"/>
            <a:ext cx="6172200" cy="4873625"/>
          </a:xfrm>
          <a:prstGeom prst="rect">
            <a:avLst/>
          </a:prstGeom>
          <a:noFill/>
          <a:ln>
            <a:noFill/>
          </a:ln>
        </p:spPr>
      </p:sp>
      <p:sp>
        <p:nvSpPr>
          <p:cNvPr id="205" name="Google Shape;205;p5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6" name="Google Shape;206;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9" name="Shape 209"/>
        <p:cNvGrpSpPr/>
        <p:nvPr/>
      </p:nvGrpSpPr>
      <p:grpSpPr>
        <a:xfrm>
          <a:off x="0" y="0"/>
          <a:ext cx="0" cy="0"/>
          <a:chOff x="0" y="0"/>
          <a:chExt cx="0" cy="0"/>
        </a:xfrm>
      </p:grpSpPr>
      <p:sp>
        <p:nvSpPr>
          <p:cNvPr id="210" name="Google Shape;210;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5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5" name="Shape 215"/>
        <p:cNvGrpSpPr/>
        <p:nvPr/>
      </p:nvGrpSpPr>
      <p:grpSpPr>
        <a:xfrm>
          <a:off x="0" y="0"/>
          <a:ext cx="0" cy="0"/>
          <a:chOff x="0" y="0"/>
          <a:chExt cx="0" cy="0"/>
        </a:xfrm>
      </p:grpSpPr>
      <p:sp>
        <p:nvSpPr>
          <p:cNvPr id="216" name="Google Shape;216;p5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5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33" name="Shape 33"/>
        <p:cNvGrpSpPr/>
        <p:nvPr/>
      </p:nvGrpSpPr>
      <p:grpSpPr>
        <a:xfrm>
          <a:off x="0" y="0"/>
          <a:ext cx="0" cy="0"/>
          <a:chOff x="0" y="0"/>
          <a:chExt cx="0" cy="0"/>
        </a:xfrm>
      </p:grpSpPr>
      <p:sp>
        <p:nvSpPr>
          <p:cNvPr id="34" name="Google Shape;34;p61"/>
          <p:cNvSpPr/>
          <p:nvPr/>
        </p:nvSpPr>
        <p:spPr>
          <a:xfrm>
            <a:off x="0" y="1709738"/>
            <a:ext cx="12192000" cy="357518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5" name="Google Shape;35;p61"/>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800"/>
              <a:buFont typeface="Quattrocento Sans"/>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1"/>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1"/>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1"/>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62"/>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1" name="Google Shape;41;p6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660"/>
              </a:spcBef>
              <a:spcAft>
                <a:spcPts val="0"/>
              </a:spcAft>
              <a:buClr>
                <a:srgbClr val="7F7F7F"/>
              </a:buClr>
              <a:buSzPts val="2200"/>
              <a:buChar char="•"/>
              <a:defRPr sz="2200">
                <a:solidFill>
                  <a:srgbClr val="7F7F7F"/>
                </a:solidFill>
              </a:defRPr>
            </a:lvl1pPr>
            <a:lvl2pPr indent="-342900" lvl="1" marL="914400" algn="l">
              <a:lnSpc>
                <a:spcPct val="90000"/>
              </a:lnSpc>
              <a:spcBef>
                <a:spcPts val="540"/>
              </a:spcBef>
              <a:spcAft>
                <a:spcPts val="0"/>
              </a:spcAft>
              <a:buClr>
                <a:srgbClr val="7F7F7F"/>
              </a:buClr>
              <a:buSzPts val="1800"/>
              <a:buChar char="•"/>
              <a:defRPr sz="1800">
                <a:solidFill>
                  <a:srgbClr val="7F7F7F"/>
                </a:solidFill>
              </a:defRPr>
            </a:lvl2pPr>
            <a:lvl3pPr indent="-330200" lvl="2" marL="1371600" algn="l">
              <a:lnSpc>
                <a:spcPct val="90000"/>
              </a:lnSpc>
              <a:spcBef>
                <a:spcPts val="480"/>
              </a:spcBef>
              <a:spcAft>
                <a:spcPts val="0"/>
              </a:spcAft>
              <a:buClr>
                <a:srgbClr val="7F7F7F"/>
              </a:buClr>
              <a:buSzPts val="1600"/>
              <a:buChar char="•"/>
              <a:defRPr sz="16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43" name="Google Shape;43;p6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660"/>
              </a:spcBef>
              <a:spcAft>
                <a:spcPts val="0"/>
              </a:spcAft>
              <a:buClr>
                <a:srgbClr val="7F7F7F"/>
              </a:buClr>
              <a:buSzPts val="2200"/>
              <a:buChar char="•"/>
              <a:defRPr sz="2200">
                <a:solidFill>
                  <a:srgbClr val="7F7F7F"/>
                </a:solidFill>
              </a:defRPr>
            </a:lvl1pPr>
            <a:lvl2pPr indent="-342900" lvl="1" marL="914400" algn="l">
              <a:lnSpc>
                <a:spcPct val="90000"/>
              </a:lnSpc>
              <a:spcBef>
                <a:spcPts val="540"/>
              </a:spcBef>
              <a:spcAft>
                <a:spcPts val="0"/>
              </a:spcAft>
              <a:buClr>
                <a:srgbClr val="7F7F7F"/>
              </a:buClr>
              <a:buSzPts val="1800"/>
              <a:buChar char="•"/>
              <a:defRPr sz="1800">
                <a:solidFill>
                  <a:srgbClr val="7F7F7F"/>
                </a:solidFill>
              </a:defRPr>
            </a:lvl2pPr>
            <a:lvl3pPr indent="-330200" lvl="2" marL="1371600" algn="l">
              <a:lnSpc>
                <a:spcPct val="90000"/>
              </a:lnSpc>
              <a:spcBef>
                <a:spcPts val="480"/>
              </a:spcBef>
              <a:spcAft>
                <a:spcPts val="0"/>
              </a:spcAft>
              <a:buClr>
                <a:srgbClr val="7F7F7F"/>
              </a:buClr>
              <a:buSzPts val="1600"/>
              <a:buChar char="•"/>
              <a:defRPr sz="16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44" name="Google Shape;44;p62"/>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2"/>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2"/>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62"/>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48" name="Google Shape;48;p62"/>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63"/>
          <p:cNvSpPr/>
          <p:nvPr/>
        </p:nvSpPr>
        <p:spPr>
          <a:xfrm>
            <a:off x="5656882" y="1709738"/>
            <a:ext cx="6535119" cy="357518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1" name="Google Shape;51;p63"/>
          <p:cNvSpPr txBox="1"/>
          <p:nvPr>
            <p:ph type="title"/>
          </p:nvPr>
        </p:nvSpPr>
        <p:spPr>
          <a:xfrm>
            <a:off x="838201" y="2402238"/>
            <a:ext cx="4508715" cy="218722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0055A4"/>
              </a:buClr>
              <a:buSzPts val="4800"/>
              <a:buFont typeface="Quattrocento Sans"/>
              <a:buNone/>
              <a:defRPr sz="4800">
                <a:solidFill>
                  <a:srgbClr val="0055A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3"/>
          <p:cNvSpPr txBox="1"/>
          <p:nvPr>
            <p:ph idx="1" type="body"/>
          </p:nvPr>
        </p:nvSpPr>
        <p:spPr>
          <a:xfrm>
            <a:off x="6323308" y="2402237"/>
            <a:ext cx="5269424" cy="2187226"/>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84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indent="-228600" lvl="1" marL="914400" algn="l">
              <a:lnSpc>
                <a:spcPct val="90000"/>
              </a:lnSpc>
              <a:spcBef>
                <a:spcPts val="600"/>
              </a:spcBef>
              <a:spcAft>
                <a:spcPts val="0"/>
              </a:spcAft>
              <a:buClr>
                <a:schemeClr val="dk1"/>
              </a:buClr>
              <a:buSzPts val="2000"/>
              <a:buNone/>
              <a:defRPr sz="2000"/>
            </a:lvl2pPr>
            <a:lvl3pPr indent="-228600" lvl="2" marL="1371600" algn="l">
              <a:lnSpc>
                <a:spcPct val="90000"/>
              </a:lnSpc>
              <a:spcBef>
                <a:spcPts val="540"/>
              </a:spcBef>
              <a:spcAft>
                <a:spcPts val="0"/>
              </a:spcAft>
              <a:buClr>
                <a:schemeClr val="dk1"/>
              </a:buClr>
              <a:buSzPts val="1800"/>
              <a:buNone/>
              <a:defRPr sz="1800"/>
            </a:lvl3pPr>
            <a:lvl4pPr indent="-228600" lvl="3" marL="1828800" algn="l">
              <a:lnSpc>
                <a:spcPct val="90000"/>
              </a:lnSpc>
              <a:spcBef>
                <a:spcPts val="480"/>
              </a:spcBef>
              <a:spcAft>
                <a:spcPts val="0"/>
              </a:spcAft>
              <a:buClr>
                <a:schemeClr val="dk1"/>
              </a:buClr>
              <a:buSzPts val="1600"/>
              <a:buNone/>
              <a:defRPr sz="1600"/>
            </a:lvl4pPr>
            <a:lvl5pPr indent="-228600" lvl="4" marL="2286000" algn="l">
              <a:lnSpc>
                <a:spcPct val="90000"/>
              </a:lnSpc>
              <a:spcBef>
                <a:spcPts val="480"/>
              </a:spcBef>
              <a:spcAft>
                <a:spcPts val="0"/>
              </a:spcAft>
              <a:buClr>
                <a:schemeClr val="dk1"/>
              </a:buClr>
              <a:buSzPts val="1600"/>
              <a:buNone/>
              <a:defRPr sz="1600"/>
            </a:lvl5pPr>
            <a:lvl6pPr indent="-228600" lvl="5" marL="2743200" algn="l">
              <a:lnSpc>
                <a:spcPct val="90000"/>
              </a:lnSpc>
              <a:spcBef>
                <a:spcPts val="480"/>
              </a:spcBef>
              <a:spcAft>
                <a:spcPts val="0"/>
              </a:spcAft>
              <a:buClr>
                <a:schemeClr val="dk1"/>
              </a:buClr>
              <a:buSzPts val="1600"/>
              <a:buNone/>
              <a:defRPr sz="1600"/>
            </a:lvl6pPr>
            <a:lvl7pPr indent="-228600" lvl="6" marL="3200400" algn="l">
              <a:lnSpc>
                <a:spcPct val="90000"/>
              </a:lnSpc>
              <a:spcBef>
                <a:spcPts val="480"/>
              </a:spcBef>
              <a:spcAft>
                <a:spcPts val="0"/>
              </a:spcAft>
              <a:buClr>
                <a:schemeClr val="dk1"/>
              </a:buClr>
              <a:buSzPts val="1600"/>
              <a:buNone/>
              <a:defRPr sz="1600"/>
            </a:lvl7pPr>
            <a:lvl8pPr indent="-228600" lvl="7" marL="3657600" algn="l">
              <a:lnSpc>
                <a:spcPct val="90000"/>
              </a:lnSpc>
              <a:spcBef>
                <a:spcPts val="480"/>
              </a:spcBef>
              <a:spcAft>
                <a:spcPts val="0"/>
              </a:spcAft>
              <a:buClr>
                <a:schemeClr val="dk1"/>
              </a:buClr>
              <a:buSzPts val="1600"/>
              <a:buNone/>
              <a:defRPr sz="1600"/>
            </a:lvl8pPr>
            <a:lvl9pPr indent="-228600" lvl="8" marL="4114800" algn="l">
              <a:lnSpc>
                <a:spcPct val="90000"/>
              </a:lnSpc>
              <a:spcBef>
                <a:spcPts val="480"/>
              </a:spcBef>
              <a:spcAft>
                <a:spcPts val="0"/>
              </a:spcAft>
              <a:buClr>
                <a:schemeClr val="dk1"/>
              </a:buClr>
              <a:buSzPts val="1600"/>
              <a:buNone/>
              <a:defRPr sz="1600"/>
            </a:lvl9pPr>
          </a:lstStyle>
          <a:p/>
        </p:txBody>
      </p:sp>
      <p:sp>
        <p:nvSpPr>
          <p:cNvPr id="53" name="Google Shape;53;p63"/>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3"/>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3"/>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63"/>
          <p:cNvSpPr/>
          <p:nvPr/>
        </p:nvSpPr>
        <p:spPr>
          <a:xfrm>
            <a:off x="5656882" y="1709738"/>
            <a:ext cx="6535119" cy="357518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57" name="Google Shape;57;p63"/>
          <p:cNvPicPr preferRelativeResize="0"/>
          <p:nvPr/>
        </p:nvPicPr>
        <p:blipFill rotWithShape="1">
          <a:blip r:embed="rId2">
            <a:alphaModFix/>
          </a:blip>
          <a:srcRect b="0" l="0" r="0" t="0"/>
          <a:stretch/>
        </p:blipFill>
        <p:spPr>
          <a:xfrm>
            <a:off x="6787643" y="3074570"/>
            <a:ext cx="4273596" cy="84255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64"/>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0" name="Google Shape;60;p64"/>
          <p:cNvSpPr txBox="1"/>
          <p:nvPr>
            <p:ph type="title"/>
          </p:nvPr>
        </p:nvSpPr>
        <p:spPr>
          <a:xfrm>
            <a:off x="604434" y="0"/>
            <a:ext cx="10749367" cy="120886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4"/>
          <p:cNvSpPr txBox="1"/>
          <p:nvPr>
            <p:ph idx="1" type="body"/>
          </p:nvPr>
        </p:nvSpPr>
        <p:spPr>
          <a:xfrm>
            <a:off x="838201" y="1825625"/>
            <a:ext cx="4167753" cy="435133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660"/>
              </a:spcBef>
              <a:spcAft>
                <a:spcPts val="0"/>
              </a:spcAft>
              <a:buClr>
                <a:srgbClr val="7F7F7F"/>
              </a:buClr>
              <a:buSzPts val="2200"/>
              <a:buNone/>
              <a:defRPr sz="2200">
                <a:solidFill>
                  <a:srgbClr val="7F7F7F"/>
                </a:solidFill>
              </a:defRPr>
            </a:lvl1pPr>
            <a:lvl2pPr indent="-342900" lvl="1" marL="914400" algn="l">
              <a:lnSpc>
                <a:spcPct val="150000"/>
              </a:lnSpc>
              <a:spcBef>
                <a:spcPts val="1200"/>
              </a:spcBef>
              <a:spcAft>
                <a:spcPts val="0"/>
              </a:spcAft>
              <a:buClr>
                <a:srgbClr val="7F7F7F"/>
              </a:buClr>
              <a:buSzPts val="1800"/>
              <a:buChar char="•"/>
              <a:defRPr sz="1800">
                <a:solidFill>
                  <a:srgbClr val="7F7F7F"/>
                </a:solidFill>
              </a:defRPr>
            </a:lvl2pPr>
            <a:lvl3pPr indent="-304800" lvl="2" marL="1371600" algn="l">
              <a:lnSpc>
                <a:spcPct val="150000"/>
              </a:lnSpc>
              <a:spcBef>
                <a:spcPts val="1200"/>
              </a:spcBef>
              <a:spcAft>
                <a:spcPts val="0"/>
              </a:spcAft>
              <a:buClr>
                <a:srgbClr val="7F7F7F"/>
              </a:buClr>
              <a:buSzPts val="1200"/>
              <a:buChar char="•"/>
              <a:defRPr sz="1200">
                <a:solidFill>
                  <a:srgbClr val="7F7F7F"/>
                </a:solidFill>
              </a:defRPr>
            </a:lvl3pPr>
            <a:lvl4pPr indent="-298450" lvl="3" marL="1828800" algn="l">
              <a:lnSpc>
                <a:spcPct val="150000"/>
              </a:lnSpc>
              <a:spcBef>
                <a:spcPts val="1200"/>
              </a:spcBef>
              <a:spcAft>
                <a:spcPts val="0"/>
              </a:spcAft>
              <a:buClr>
                <a:srgbClr val="7F7F7F"/>
              </a:buClr>
              <a:buSzPts val="1100"/>
              <a:buChar char="•"/>
              <a:defRPr sz="1100">
                <a:solidFill>
                  <a:srgbClr val="7F7F7F"/>
                </a:solidFill>
              </a:defRPr>
            </a:lvl4pPr>
            <a:lvl5pPr indent="-298450" lvl="4" marL="2286000" algn="l">
              <a:lnSpc>
                <a:spcPct val="150000"/>
              </a:lnSpc>
              <a:spcBef>
                <a:spcPts val="1200"/>
              </a:spcBef>
              <a:spcAft>
                <a:spcPts val="0"/>
              </a:spcAft>
              <a:buClr>
                <a:srgbClr val="7F7F7F"/>
              </a:buClr>
              <a:buSzPts val="1100"/>
              <a:buChar char="•"/>
              <a:defRPr sz="1100">
                <a:solidFill>
                  <a:srgbClr val="7F7F7F"/>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62" name="Google Shape;62;p64"/>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4"/>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4"/>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64"/>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66" name="Google Shape;66;p64"/>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65"/>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9" name="Google Shape;69;p65"/>
          <p:cNvSpPr txBox="1"/>
          <p:nvPr>
            <p:ph type="title"/>
          </p:nvPr>
        </p:nvSpPr>
        <p:spPr>
          <a:xfrm>
            <a:off x="609600" y="0"/>
            <a:ext cx="10737851" cy="12284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5"/>
          <p:cNvSpPr txBox="1"/>
          <p:nvPr>
            <p:ph idx="1" type="body"/>
          </p:nvPr>
        </p:nvSpPr>
        <p:spPr>
          <a:xfrm>
            <a:off x="831851" y="1489075"/>
            <a:ext cx="5156200" cy="6413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2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540"/>
              </a:spcBef>
              <a:spcAft>
                <a:spcPts val="0"/>
              </a:spcAft>
              <a:buClr>
                <a:schemeClr val="dk1"/>
              </a:buClr>
              <a:buSzPts val="1800"/>
              <a:buNone/>
              <a:defRPr b="1" sz="1800"/>
            </a:lvl3pPr>
            <a:lvl4pPr indent="-228600" lvl="3" marL="1828800" algn="l">
              <a:lnSpc>
                <a:spcPct val="90000"/>
              </a:lnSpc>
              <a:spcBef>
                <a:spcPts val="480"/>
              </a:spcBef>
              <a:spcAft>
                <a:spcPts val="0"/>
              </a:spcAft>
              <a:buClr>
                <a:schemeClr val="dk1"/>
              </a:buClr>
              <a:buSzPts val="1600"/>
              <a:buNone/>
              <a:defRPr b="1" sz="1600"/>
            </a:lvl4pPr>
            <a:lvl5pPr indent="-228600" lvl="4" marL="2286000" algn="l">
              <a:lnSpc>
                <a:spcPct val="90000"/>
              </a:lnSpc>
              <a:spcBef>
                <a:spcPts val="480"/>
              </a:spcBef>
              <a:spcAft>
                <a:spcPts val="0"/>
              </a:spcAft>
              <a:buClr>
                <a:schemeClr val="dk1"/>
              </a:buClr>
              <a:buSzPts val="1600"/>
              <a:buNone/>
              <a:defRPr b="1" sz="1600"/>
            </a:lvl5pPr>
            <a:lvl6pPr indent="-228600" lvl="5" marL="2743200" algn="l">
              <a:lnSpc>
                <a:spcPct val="90000"/>
              </a:lnSpc>
              <a:spcBef>
                <a:spcPts val="480"/>
              </a:spcBef>
              <a:spcAft>
                <a:spcPts val="0"/>
              </a:spcAft>
              <a:buClr>
                <a:schemeClr val="dk1"/>
              </a:buClr>
              <a:buSzPts val="1600"/>
              <a:buNone/>
              <a:defRPr b="1" sz="1600"/>
            </a:lvl6pPr>
            <a:lvl7pPr indent="-228600" lvl="6" marL="3200400" algn="l">
              <a:lnSpc>
                <a:spcPct val="90000"/>
              </a:lnSpc>
              <a:spcBef>
                <a:spcPts val="480"/>
              </a:spcBef>
              <a:spcAft>
                <a:spcPts val="0"/>
              </a:spcAft>
              <a:buClr>
                <a:schemeClr val="dk1"/>
              </a:buClr>
              <a:buSzPts val="1600"/>
              <a:buNone/>
              <a:defRPr b="1" sz="1600"/>
            </a:lvl7pPr>
            <a:lvl8pPr indent="-228600" lvl="7" marL="3657600" algn="l">
              <a:lnSpc>
                <a:spcPct val="90000"/>
              </a:lnSpc>
              <a:spcBef>
                <a:spcPts val="480"/>
              </a:spcBef>
              <a:spcAft>
                <a:spcPts val="0"/>
              </a:spcAft>
              <a:buClr>
                <a:schemeClr val="dk1"/>
              </a:buClr>
              <a:buSzPts val="1600"/>
              <a:buNone/>
              <a:defRPr b="1" sz="1600"/>
            </a:lvl8pPr>
            <a:lvl9pPr indent="-228600" lvl="8" marL="4114800" algn="l">
              <a:lnSpc>
                <a:spcPct val="90000"/>
              </a:lnSpc>
              <a:spcBef>
                <a:spcPts val="480"/>
              </a:spcBef>
              <a:spcAft>
                <a:spcPts val="0"/>
              </a:spcAft>
              <a:buClr>
                <a:schemeClr val="dk1"/>
              </a:buClr>
              <a:buSzPts val="1600"/>
              <a:buNone/>
              <a:defRPr b="1" sz="1600"/>
            </a:lvl9pPr>
          </a:lstStyle>
          <a:p/>
        </p:txBody>
      </p:sp>
      <p:sp>
        <p:nvSpPr>
          <p:cNvPr id="71" name="Google Shape;71;p65"/>
          <p:cNvSpPr txBox="1"/>
          <p:nvPr>
            <p:ph idx="2" type="body"/>
          </p:nvPr>
        </p:nvSpPr>
        <p:spPr>
          <a:xfrm>
            <a:off x="831851" y="2193927"/>
            <a:ext cx="5156200" cy="397827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72" name="Google Shape;72;p65"/>
          <p:cNvSpPr txBox="1"/>
          <p:nvPr>
            <p:ph idx="3" type="body"/>
          </p:nvPr>
        </p:nvSpPr>
        <p:spPr>
          <a:xfrm>
            <a:off x="6189664" y="1489075"/>
            <a:ext cx="5157787" cy="6413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20"/>
              </a:spcBef>
              <a:spcAft>
                <a:spcPts val="0"/>
              </a:spcAft>
              <a:buClr>
                <a:schemeClr val="dk1"/>
              </a:buClr>
              <a:buSzPts val="2400"/>
              <a:buNone/>
              <a:defRPr b="1" sz="2400"/>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540"/>
              </a:spcBef>
              <a:spcAft>
                <a:spcPts val="0"/>
              </a:spcAft>
              <a:buClr>
                <a:schemeClr val="dk1"/>
              </a:buClr>
              <a:buSzPts val="1800"/>
              <a:buNone/>
              <a:defRPr b="1" sz="1800"/>
            </a:lvl3pPr>
            <a:lvl4pPr indent="-228600" lvl="3" marL="1828800" algn="l">
              <a:lnSpc>
                <a:spcPct val="90000"/>
              </a:lnSpc>
              <a:spcBef>
                <a:spcPts val="480"/>
              </a:spcBef>
              <a:spcAft>
                <a:spcPts val="0"/>
              </a:spcAft>
              <a:buClr>
                <a:schemeClr val="dk1"/>
              </a:buClr>
              <a:buSzPts val="1600"/>
              <a:buNone/>
              <a:defRPr b="1" sz="1600"/>
            </a:lvl4pPr>
            <a:lvl5pPr indent="-228600" lvl="4" marL="2286000" algn="l">
              <a:lnSpc>
                <a:spcPct val="90000"/>
              </a:lnSpc>
              <a:spcBef>
                <a:spcPts val="480"/>
              </a:spcBef>
              <a:spcAft>
                <a:spcPts val="0"/>
              </a:spcAft>
              <a:buClr>
                <a:schemeClr val="dk1"/>
              </a:buClr>
              <a:buSzPts val="1600"/>
              <a:buNone/>
              <a:defRPr b="1" sz="1600"/>
            </a:lvl5pPr>
            <a:lvl6pPr indent="-228600" lvl="5" marL="2743200" algn="l">
              <a:lnSpc>
                <a:spcPct val="90000"/>
              </a:lnSpc>
              <a:spcBef>
                <a:spcPts val="480"/>
              </a:spcBef>
              <a:spcAft>
                <a:spcPts val="0"/>
              </a:spcAft>
              <a:buClr>
                <a:schemeClr val="dk1"/>
              </a:buClr>
              <a:buSzPts val="1600"/>
              <a:buNone/>
              <a:defRPr b="1" sz="1600"/>
            </a:lvl6pPr>
            <a:lvl7pPr indent="-228600" lvl="6" marL="3200400" algn="l">
              <a:lnSpc>
                <a:spcPct val="90000"/>
              </a:lnSpc>
              <a:spcBef>
                <a:spcPts val="480"/>
              </a:spcBef>
              <a:spcAft>
                <a:spcPts val="0"/>
              </a:spcAft>
              <a:buClr>
                <a:schemeClr val="dk1"/>
              </a:buClr>
              <a:buSzPts val="1600"/>
              <a:buNone/>
              <a:defRPr b="1" sz="1600"/>
            </a:lvl7pPr>
            <a:lvl8pPr indent="-228600" lvl="7" marL="3657600" algn="l">
              <a:lnSpc>
                <a:spcPct val="90000"/>
              </a:lnSpc>
              <a:spcBef>
                <a:spcPts val="480"/>
              </a:spcBef>
              <a:spcAft>
                <a:spcPts val="0"/>
              </a:spcAft>
              <a:buClr>
                <a:schemeClr val="dk1"/>
              </a:buClr>
              <a:buSzPts val="1600"/>
              <a:buNone/>
              <a:defRPr b="1" sz="1600"/>
            </a:lvl8pPr>
            <a:lvl9pPr indent="-228600" lvl="8" marL="4114800" algn="l">
              <a:lnSpc>
                <a:spcPct val="90000"/>
              </a:lnSpc>
              <a:spcBef>
                <a:spcPts val="480"/>
              </a:spcBef>
              <a:spcAft>
                <a:spcPts val="0"/>
              </a:spcAft>
              <a:buClr>
                <a:schemeClr val="dk1"/>
              </a:buClr>
              <a:buSzPts val="1600"/>
              <a:buNone/>
              <a:defRPr b="1" sz="1600"/>
            </a:lvl9pPr>
          </a:lstStyle>
          <a:p/>
        </p:txBody>
      </p:sp>
      <p:sp>
        <p:nvSpPr>
          <p:cNvPr id="73" name="Google Shape;73;p65"/>
          <p:cNvSpPr txBox="1"/>
          <p:nvPr>
            <p:ph idx="4" type="body"/>
          </p:nvPr>
        </p:nvSpPr>
        <p:spPr>
          <a:xfrm>
            <a:off x="6189664" y="2193927"/>
            <a:ext cx="5157787" cy="397827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480"/>
              </a:spcBef>
              <a:spcAft>
                <a:spcPts val="0"/>
              </a:spcAft>
              <a:buClr>
                <a:srgbClr val="7F7F7F"/>
              </a:buClr>
              <a:buSzPts val="1600"/>
              <a:buChar char="•"/>
              <a:defRPr sz="1600">
                <a:solidFill>
                  <a:srgbClr val="7F7F7F"/>
                </a:solidFill>
              </a:defRPr>
            </a:lvl1pPr>
            <a:lvl2pPr indent="-317500" lvl="1" marL="914400" algn="l">
              <a:lnSpc>
                <a:spcPct val="90000"/>
              </a:lnSpc>
              <a:spcBef>
                <a:spcPts val="420"/>
              </a:spcBef>
              <a:spcAft>
                <a:spcPts val="0"/>
              </a:spcAft>
              <a:buClr>
                <a:srgbClr val="7F7F7F"/>
              </a:buClr>
              <a:buSzPts val="1400"/>
              <a:buChar char="•"/>
              <a:defRPr sz="1400">
                <a:solidFill>
                  <a:srgbClr val="7F7F7F"/>
                </a:solidFill>
              </a:defRPr>
            </a:lvl2pPr>
            <a:lvl3pPr indent="-304800" lvl="2" marL="1371600" algn="l">
              <a:lnSpc>
                <a:spcPct val="90000"/>
              </a:lnSpc>
              <a:spcBef>
                <a:spcPts val="360"/>
              </a:spcBef>
              <a:spcAft>
                <a:spcPts val="0"/>
              </a:spcAft>
              <a:buClr>
                <a:srgbClr val="7F7F7F"/>
              </a:buClr>
              <a:buSzPts val="1200"/>
              <a:buChar char="•"/>
              <a:defRPr sz="1200">
                <a:solidFill>
                  <a:srgbClr val="7F7F7F"/>
                </a:solidFill>
              </a:defRPr>
            </a:lvl3pPr>
            <a:lvl4pPr indent="-298450" lvl="3" marL="1828800" algn="l">
              <a:lnSpc>
                <a:spcPct val="90000"/>
              </a:lnSpc>
              <a:spcBef>
                <a:spcPts val="330"/>
              </a:spcBef>
              <a:spcAft>
                <a:spcPts val="0"/>
              </a:spcAft>
              <a:buClr>
                <a:srgbClr val="7F7F7F"/>
              </a:buClr>
              <a:buSzPts val="1100"/>
              <a:buChar char="•"/>
              <a:defRPr sz="1100">
                <a:solidFill>
                  <a:srgbClr val="7F7F7F"/>
                </a:solidFill>
              </a:defRPr>
            </a:lvl4pPr>
            <a:lvl5pPr indent="-298450" lvl="4" marL="2286000" algn="l">
              <a:lnSpc>
                <a:spcPct val="90000"/>
              </a:lnSpc>
              <a:spcBef>
                <a:spcPts val="330"/>
              </a:spcBef>
              <a:spcAft>
                <a:spcPts val="0"/>
              </a:spcAft>
              <a:buClr>
                <a:srgbClr val="7F7F7F"/>
              </a:buClr>
              <a:buSzPts val="1100"/>
              <a:buChar char="•"/>
              <a:defRPr sz="1100">
                <a:solidFill>
                  <a:srgbClr val="7F7F7F"/>
                </a:solidFill>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74" name="Google Shape;74;p65"/>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65"/>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5"/>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77" name="Google Shape;77;p65"/>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78" name="Google Shape;78;p65"/>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66"/>
          <p:cNvSpPr/>
          <p:nvPr/>
        </p:nvSpPr>
        <p:spPr>
          <a:xfrm>
            <a:off x="0" y="0"/>
            <a:ext cx="12192000" cy="1332854"/>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81" name="Google Shape;81;p6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6"/>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6"/>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6"/>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66"/>
          <p:cNvSpPr/>
          <p:nvPr/>
        </p:nvSpPr>
        <p:spPr>
          <a:xfrm>
            <a:off x="0" y="0"/>
            <a:ext cx="12192000" cy="1332854"/>
          </a:xfrm>
          <a:prstGeom prst="rect">
            <a:avLst/>
          </a:prstGeom>
          <a:solidFill>
            <a:srgbClr val="0055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86" name="Google Shape;86;p66"/>
          <p:cNvPicPr preferRelativeResize="0"/>
          <p:nvPr/>
        </p:nvPicPr>
        <p:blipFill rotWithShape="1">
          <a:blip r:embed="rId2">
            <a:alphaModFix/>
          </a:blip>
          <a:srcRect b="0" l="0" r="0" t="0"/>
          <a:stretch/>
        </p:blipFill>
        <p:spPr>
          <a:xfrm>
            <a:off x="9729385" y="165006"/>
            <a:ext cx="2228850" cy="43942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67"/>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67"/>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7"/>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3.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4500"/>
              <a:buFont typeface="Quattrocento Sans"/>
              <a:buNone/>
              <a:defRPr b="0" i="0" sz="45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84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72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4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42"/>
          <p:cNvSpPr txBox="1"/>
          <p:nvPr>
            <p:ph idx="10" type="dt"/>
          </p:nvPr>
        </p:nvSpPr>
        <p:spPr>
          <a:xfrm>
            <a:off x="838200" y="6356352"/>
            <a:ext cx="3276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42"/>
          <p:cNvSpPr txBox="1"/>
          <p:nvPr>
            <p:ph idx="11" type="ftr"/>
          </p:nvPr>
        </p:nvSpPr>
        <p:spPr>
          <a:xfrm>
            <a:off x="4648200" y="6356352"/>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42"/>
          <p:cNvSpPr txBox="1"/>
          <p:nvPr>
            <p:ph idx="12" type="sldNum"/>
          </p:nvPr>
        </p:nvSpPr>
        <p:spPr>
          <a:xfrm>
            <a:off x="8077200" y="6356352"/>
            <a:ext cx="3276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3" name="Google Shape;133;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Google Shape;134;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5" name="Google Shape;135;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6" name="Google Shape;136;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hyperlink" Target="https://www.youtube.com/watch?v=LN0ucKNX0hc&amp;list=PL8dPuuaLjXtNlUrzyH5r6jN9ulIgZBpdo&amp;index=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hyperlink" Target="https://www.cs.virginia.edu/~evans/greatworks/shannon38.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hyperlink" Target="https://youtu.be/gI-qXk7XojA?si=HFAPUkIwM0DEMGTo&amp;t=16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31.png"/><Relationship Id="rId7" Type="http://schemas.openxmlformats.org/officeDocument/2006/relationships/image" Target="../media/image15.png"/><Relationship Id="rId8"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3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hyperlink" Target="https://www.youtube.com/watch?v=LN0ucKNX0hc&amp;list=PL8dPuuaLjXtNlUrzyH5r6jN9ulIgZBpdo&amp;index=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hyperlink" Target="http://upload.wikimedia.org/wikipedia/commons/1/14/Half-adder.svg" TargetMode="Externa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hyperlink" Target="http://upload.wikimedia.org/wikipedia/commons/1/14/Half-adder.svg" TargetMode="Externa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hyperlink" Target="http://upload.wikimedia.org/wikipedia/commons/1/14/Half-adder.svg" TargetMode="Externa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hyperlink" Target="http://upload.wikimedia.org/wikipedia/commons/1/14/Half-adder.svg" TargetMode="External"/><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hyperlink" Target="http://upload.wikimedia.org/wikipedia/commons/1/14/Half-adder.svg" TargetMode="External"/><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hyperlink" Target="http://upload.wikimedia.org/wikipedia/commons/1/14/Half-adder.svg" TargetMode="External"/><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hyperlink" Target="http://upload.wikimedia.org/wikipedia/commons/1/14/Half-adder.svg" TargetMode="External"/><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hyperlink" Target="http://upload.wikimedia.org/wikipedia/commons/1/14/Half-adder.svg" TargetMode="External"/><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hyperlink" Target="http://upload.wikimedia.org/wikipedia/commons/1/14/Half-adder.svg" TargetMode="External"/><Relationship Id="rId4" Type="http://schemas.openxmlformats.org/officeDocument/2006/relationships/image" Target="../media/image42.png"/><Relationship Id="rId5" Type="http://schemas.openxmlformats.org/officeDocument/2006/relationships/hyperlink" Target="http://upload.wikimedia.org/wikipedia/commons/1/14/Half-adder.sv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hyperlink" Target="https://www.youtube.com/watch?v=LN0ucKNX0hc&amp;list=PL8dPuuaLjXtNlUrzyH5r6jN9ulIgZBpdo&amp;index=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hyperlink" Target="https://www.youtube.com/watch?v=LN0ucKNX0hc&amp;list=PL8dPuuaLjXtNlUrzyH5r6jN9ulIgZBpdo&amp;index=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46.jpg"/><Relationship Id="rId5" Type="http://schemas.openxmlformats.org/officeDocument/2006/relationships/hyperlink" Target="https://direct.mit.edu/books/monograph/3305/The-Computer-Boys-Take-OverComputers-Programmers" TargetMode="External"/><Relationship Id="rId6" Type="http://schemas.openxmlformats.org/officeDocument/2006/relationships/hyperlink" Target="https://www.youtube.com/watch?v=LN0ucKNX0hc&amp;list=PL8dPuuaLjXtNlUrzyH5r6jN9ulIgZBpdo&amp;index=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
          <p:cNvSpPr txBox="1"/>
          <p:nvPr>
            <p:ph type="ctrTitle"/>
          </p:nvPr>
        </p:nvSpPr>
        <p:spPr>
          <a:xfrm>
            <a:off x="838200" y="2061006"/>
            <a:ext cx="10515600" cy="2387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SzPct val="100000"/>
              <a:buNone/>
            </a:pPr>
            <a:br>
              <a:rPr lang="en-US"/>
            </a:br>
            <a:r>
              <a:rPr lang="en-US"/>
              <a:t>Technical Support (420-1N6-AB)</a:t>
            </a:r>
            <a:br>
              <a:rPr lang="en-US"/>
            </a:br>
            <a:r>
              <a:rPr lang="en-US"/>
              <a:t>Logic Gates and Boolean Algebra</a:t>
            </a:r>
            <a:endParaRPr/>
          </a:p>
        </p:txBody>
      </p:sp>
      <p:sp>
        <p:nvSpPr>
          <p:cNvPr id="227" name="Google Shape;227;p1"/>
          <p:cNvSpPr txBox="1"/>
          <p:nvPr>
            <p:ph idx="1" type="subTitle"/>
          </p:nvPr>
        </p:nvSpPr>
        <p:spPr>
          <a:xfrm>
            <a:off x="838202" y="5110609"/>
            <a:ext cx="11074877" cy="1376455"/>
          </a:xfrm>
          <a:prstGeom prst="rect">
            <a:avLst/>
          </a:prstGeom>
          <a:noFill/>
          <a:ln>
            <a:noFill/>
          </a:ln>
        </p:spPr>
        <p:txBody>
          <a:bodyPr anchorCtr="0" anchor="t" bIns="45700" lIns="91425" spcFirstLastPara="1" rIns="91425" wrap="square" tIns="45700">
            <a:normAutofit/>
          </a:bodyPr>
          <a:lstStyle/>
          <a:p>
            <a:pPr indent="0" lvl="0" marL="0" rtl="0" algn="r">
              <a:lnSpc>
                <a:spcPct val="150000"/>
              </a:lnSpc>
              <a:spcBef>
                <a:spcPts val="0"/>
              </a:spcBef>
              <a:spcAft>
                <a:spcPts val="0"/>
              </a:spcAft>
              <a:buClr>
                <a:schemeClr val="lt1"/>
              </a:buClr>
              <a:buSzPts val="2800"/>
              <a:buNone/>
            </a:pPr>
            <a:r>
              <a:rPr lang="en-US"/>
              <a:t>Fall 2023</a:t>
            </a:r>
            <a:endParaRPr/>
          </a:p>
          <a:p>
            <a:pPr indent="0" lvl="0" marL="0" rtl="0" algn="r">
              <a:lnSpc>
                <a:spcPct val="150000"/>
              </a:lnSpc>
              <a:spcBef>
                <a:spcPts val="0"/>
              </a:spcBef>
              <a:spcAft>
                <a:spcPts val="0"/>
              </a:spcAft>
              <a:buClr>
                <a:schemeClr val="lt1"/>
              </a:buClr>
              <a:buSzPts val="2800"/>
              <a:buNone/>
            </a:pPr>
            <a:r>
              <a:rPr lang="en-US"/>
              <a:t>Adapted for Fall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d3a767bb2f_0_51"/>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US"/>
              <a:t>Physics behind 0s and 1s: Transistors</a:t>
            </a:r>
            <a:endParaRPr/>
          </a:p>
        </p:txBody>
      </p:sp>
      <p:sp>
        <p:nvSpPr>
          <p:cNvPr id="298" name="Google Shape;298;g2d3a767bb2f_0_51"/>
          <p:cNvSpPr txBox="1"/>
          <p:nvPr>
            <p:ph idx="1" type="body"/>
          </p:nvPr>
        </p:nvSpPr>
        <p:spPr>
          <a:xfrm>
            <a:off x="181251" y="1808060"/>
            <a:ext cx="5995200" cy="43512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0"/>
              </a:spcBef>
              <a:spcAft>
                <a:spcPts val="0"/>
              </a:spcAft>
              <a:buNone/>
            </a:pPr>
            <a:r>
              <a:rPr b="1" lang="en-US" sz="2800">
                <a:solidFill>
                  <a:schemeClr val="dk1"/>
                </a:solidFill>
                <a:latin typeface="Calibri"/>
                <a:ea typeface="Calibri"/>
                <a:cs typeface="Calibri"/>
                <a:sym typeface="Calibri"/>
              </a:rPr>
              <a:t>Transistors </a:t>
            </a:r>
            <a:r>
              <a:rPr lang="en-US" sz="2800">
                <a:solidFill>
                  <a:schemeClr val="dk1"/>
                </a:solidFill>
                <a:latin typeface="Calibri"/>
                <a:ea typeface="Calibri"/>
                <a:cs typeface="Calibri"/>
                <a:sym typeface="Calibri"/>
              </a:rPr>
              <a:t>(1947)</a:t>
            </a:r>
            <a:endParaRPr sz="2800">
              <a:solidFill>
                <a:schemeClr val="dk1"/>
              </a:solidFill>
              <a:latin typeface="Calibri"/>
              <a:ea typeface="Calibri"/>
              <a:cs typeface="Calibri"/>
              <a:sym typeface="Calibri"/>
            </a:endParaRPr>
          </a:p>
          <a:p>
            <a:pPr indent="-379730" lvl="0" marL="457200" rtl="0" algn="l">
              <a:lnSpc>
                <a:spcPct val="10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Similar to previous: a control wire connected to a circuit, this time connected via a </a:t>
            </a:r>
            <a:r>
              <a:rPr i="1" lang="en-US" sz="2800">
                <a:solidFill>
                  <a:schemeClr val="dk1"/>
                </a:solidFill>
                <a:latin typeface="Calibri"/>
                <a:ea typeface="Calibri"/>
                <a:cs typeface="Calibri"/>
                <a:sym typeface="Calibri"/>
              </a:rPr>
              <a:t>semiconductor</a:t>
            </a:r>
            <a:r>
              <a:rPr lang="en-US" sz="2800">
                <a:solidFill>
                  <a:schemeClr val="dk1"/>
                </a:solidFill>
                <a:latin typeface="Calibri"/>
                <a:ea typeface="Calibri"/>
                <a:cs typeface="Calibri"/>
                <a:sym typeface="Calibri"/>
              </a:rPr>
              <a:t> to two electrodes: a power source and an output</a:t>
            </a:r>
            <a:endParaRPr sz="2800">
              <a:solidFill>
                <a:schemeClr val="dk1"/>
              </a:solidFill>
              <a:latin typeface="Calibri"/>
              <a:ea typeface="Calibri"/>
              <a:cs typeface="Calibri"/>
              <a:sym typeface="Calibri"/>
            </a:endParaRPr>
          </a:p>
          <a:p>
            <a:pPr indent="-379730" lvl="0" marL="457200" rtl="0" algn="l">
              <a:lnSpc>
                <a:spcPct val="10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Semiconductors sometimes conduct, and sometimes resist, electrical current.</a:t>
            </a:r>
            <a:endParaRPr sz="2800">
              <a:solidFill>
                <a:schemeClr val="dk1"/>
              </a:solidFill>
              <a:latin typeface="Calibri"/>
              <a:ea typeface="Calibri"/>
              <a:cs typeface="Calibri"/>
              <a:sym typeface="Calibri"/>
            </a:endParaRPr>
          </a:p>
          <a:p>
            <a:pPr indent="-379730" lvl="0" marL="457200" rtl="0" algn="l">
              <a:lnSpc>
                <a:spcPct val="10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Semiconductors are quantum mechanical phenomena: complex new physics at the time!</a:t>
            </a:r>
            <a:endParaRPr sz="2800">
              <a:solidFill>
                <a:schemeClr val="dk1"/>
              </a:solidFill>
              <a:latin typeface="Calibri"/>
              <a:ea typeface="Calibri"/>
              <a:cs typeface="Calibri"/>
              <a:sym typeface="Calibri"/>
            </a:endParaRPr>
          </a:p>
          <a:p>
            <a:pPr indent="-379730" lvl="0" marL="457200" rtl="0" algn="l">
              <a:lnSpc>
                <a:spcPct val="10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Control wire off: circuit disconnected</a:t>
            </a:r>
            <a:endParaRPr sz="2800">
              <a:solidFill>
                <a:schemeClr val="dk1"/>
              </a:solidFill>
              <a:latin typeface="Calibri"/>
              <a:ea typeface="Calibri"/>
              <a:cs typeface="Calibri"/>
              <a:sym typeface="Calibri"/>
            </a:endParaRPr>
          </a:p>
          <a:p>
            <a:pPr indent="-379730" lvl="0" marL="457200" rtl="0" algn="l">
              <a:lnSpc>
                <a:spcPct val="100000"/>
              </a:lnSpc>
              <a:spcBef>
                <a:spcPts val="0"/>
              </a:spcBef>
              <a:spcAft>
                <a:spcPts val="0"/>
              </a:spcAft>
              <a:buClr>
                <a:schemeClr val="dk1"/>
              </a:buClr>
              <a:buSzPct val="100000"/>
              <a:buFont typeface="Calibri"/>
              <a:buChar char="-"/>
            </a:pPr>
            <a:r>
              <a:rPr lang="en-US" sz="2800">
                <a:solidFill>
                  <a:schemeClr val="dk1"/>
                </a:solidFill>
                <a:latin typeface="Calibri"/>
                <a:ea typeface="Calibri"/>
                <a:cs typeface="Calibri"/>
                <a:sym typeface="Calibri"/>
              </a:rPr>
              <a:t>Control wire on: electrons flow in the tube, completing the circuit</a:t>
            </a:r>
            <a:endParaRPr/>
          </a:p>
        </p:txBody>
      </p:sp>
      <p:pic>
        <p:nvPicPr>
          <p:cNvPr id="299" name="Google Shape;299;g2d3a767bb2f_0_51"/>
          <p:cNvPicPr preferRelativeResize="0"/>
          <p:nvPr/>
        </p:nvPicPr>
        <p:blipFill>
          <a:blip r:embed="rId3">
            <a:alphaModFix/>
          </a:blip>
          <a:stretch>
            <a:fillRect/>
          </a:stretch>
        </p:blipFill>
        <p:spPr>
          <a:xfrm>
            <a:off x="6340675" y="1381563"/>
            <a:ext cx="2480125" cy="2493575"/>
          </a:xfrm>
          <a:prstGeom prst="rect">
            <a:avLst/>
          </a:prstGeom>
          <a:noFill/>
          <a:ln>
            <a:noFill/>
          </a:ln>
        </p:spPr>
      </p:pic>
      <p:pic>
        <p:nvPicPr>
          <p:cNvPr id="300" name="Google Shape;300;g2d3a767bb2f_0_51"/>
          <p:cNvPicPr preferRelativeResize="0"/>
          <p:nvPr/>
        </p:nvPicPr>
        <p:blipFill>
          <a:blip r:embed="rId4">
            <a:alphaModFix/>
          </a:blip>
          <a:stretch>
            <a:fillRect/>
          </a:stretch>
        </p:blipFill>
        <p:spPr>
          <a:xfrm>
            <a:off x="7436075" y="3955300"/>
            <a:ext cx="2528450" cy="2287851"/>
          </a:xfrm>
          <a:prstGeom prst="rect">
            <a:avLst/>
          </a:prstGeom>
          <a:noFill/>
          <a:ln>
            <a:noFill/>
          </a:ln>
        </p:spPr>
      </p:pic>
      <p:pic>
        <p:nvPicPr>
          <p:cNvPr id="301" name="Google Shape;301;g2d3a767bb2f_0_51"/>
          <p:cNvPicPr preferRelativeResize="0"/>
          <p:nvPr/>
        </p:nvPicPr>
        <p:blipFill>
          <a:blip r:embed="rId5">
            <a:alphaModFix/>
          </a:blip>
          <a:stretch>
            <a:fillRect/>
          </a:stretch>
        </p:blipFill>
        <p:spPr>
          <a:xfrm>
            <a:off x="9174250" y="1421586"/>
            <a:ext cx="2528449" cy="2413527"/>
          </a:xfrm>
          <a:prstGeom prst="rect">
            <a:avLst/>
          </a:prstGeom>
          <a:noFill/>
          <a:ln>
            <a:noFill/>
          </a:ln>
        </p:spPr>
      </p:pic>
      <p:sp>
        <p:nvSpPr>
          <p:cNvPr id="302" name="Google Shape;302;g2d3a767bb2f_0_51"/>
          <p:cNvSpPr txBox="1"/>
          <p:nvPr/>
        </p:nvSpPr>
        <p:spPr>
          <a:xfrm>
            <a:off x="6479625" y="6363325"/>
            <a:ext cx="494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Figures from the great PBS youtube series </a:t>
            </a:r>
            <a:r>
              <a:rPr lang="en-US" sz="1200" u="sng">
                <a:solidFill>
                  <a:schemeClr val="hlink"/>
                </a:solidFill>
                <a:latin typeface="Calibri"/>
                <a:ea typeface="Calibri"/>
                <a:cs typeface="Calibri"/>
                <a:sym typeface="Calibri"/>
                <a:hlinkClick r:id="rId6"/>
              </a:rPr>
              <a:t>Crash Course Computing</a:t>
            </a:r>
            <a:endParaRPr sz="1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d3a767bb2f_0_60"/>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US"/>
              <a:t>Physics behind 0s and 1s: Transistors</a:t>
            </a:r>
            <a:endParaRPr/>
          </a:p>
        </p:txBody>
      </p:sp>
      <p:sp>
        <p:nvSpPr>
          <p:cNvPr id="308" name="Google Shape;308;g2d3a767bb2f_0_60"/>
          <p:cNvSpPr txBox="1"/>
          <p:nvPr>
            <p:ph idx="1" type="body"/>
          </p:nvPr>
        </p:nvSpPr>
        <p:spPr>
          <a:xfrm>
            <a:off x="181251" y="1808060"/>
            <a:ext cx="5995200" cy="4351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None/>
            </a:pPr>
            <a:r>
              <a:rPr b="1" lang="en-US" sz="2600">
                <a:solidFill>
                  <a:schemeClr val="dk1"/>
                </a:solidFill>
                <a:latin typeface="Calibri"/>
                <a:ea typeface="Calibri"/>
                <a:cs typeface="Calibri"/>
                <a:sym typeface="Calibri"/>
              </a:rPr>
              <a:t>Cons</a:t>
            </a:r>
            <a:endParaRPr sz="2600">
              <a:solidFill>
                <a:schemeClr val="dk1"/>
              </a:solidFill>
              <a:latin typeface="Calibri"/>
              <a:ea typeface="Calibri"/>
              <a:cs typeface="Calibri"/>
              <a:sym typeface="Calibri"/>
            </a:endParaRPr>
          </a:p>
          <a:p>
            <a:pPr indent="-381317" lvl="1" marL="914400" rtl="0" algn="l">
              <a:lnSpc>
                <a:spcPct val="100000"/>
              </a:lnSpc>
              <a:spcBef>
                <a:spcPts val="0"/>
              </a:spcBef>
              <a:spcAft>
                <a:spcPts val="0"/>
              </a:spcAft>
              <a:buClr>
                <a:schemeClr val="dk1"/>
              </a:buClr>
              <a:buSzPct val="100000"/>
              <a:buFont typeface="Calibri"/>
              <a:buChar char="-"/>
            </a:pPr>
            <a:r>
              <a:rPr lang="en-US">
                <a:solidFill>
                  <a:schemeClr val="dk1"/>
                </a:solidFill>
              </a:rPr>
              <a:t>None!</a:t>
            </a:r>
            <a:endParaRPr>
              <a:solidFill>
                <a:schemeClr val="dk1"/>
              </a:solidFill>
            </a:endParaRPr>
          </a:p>
          <a:p>
            <a:pPr indent="0" lvl="0" marL="0" rtl="0" algn="l">
              <a:lnSpc>
                <a:spcPct val="100000"/>
              </a:lnSpc>
              <a:spcBef>
                <a:spcPts val="0"/>
              </a:spcBef>
              <a:spcAft>
                <a:spcPts val="0"/>
              </a:spcAft>
              <a:buNone/>
            </a:pPr>
            <a:r>
              <a:rPr b="1" lang="en-US" sz="2600">
                <a:solidFill>
                  <a:schemeClr val="dk1"/>
                </a:solidFill>
                <a:latin typeface="Calibri"/>
                <a:ea typeface="Calibri"/>
                <a:cs typeface="Calibri"/>
                <a:sym typeface="Calibri"/>
              </a:rPr>
              <a:t>Pros</a:t>
            </a:r>
            <a:endParaRPr b="1" sz="2600">
              <a:solidFill>
                <a:schemeClr val="dk1"/>
              </a:solidFill>
              <a:latin typeface="Calibri"/>
              <a:ea typeface="Calibri"/>
              <a:cs typeface="Calibri"/>
              <a:sym typeface="Calibri"/>
            </a:endParaRPr>
          </a:p>
          <a:p>
            <a:pPr indent="-381317" lvl="1" marL="914400" rtl="0" algn="l">
              <a:lnSpc>
                <a:spcPct val="100000"/>
              </a:lnSpc>
              <a:spcBef>
                <a:spcPts val="0"/>
              </a:spcBef>
              <a:spcAft>
                <a:spcPts val="0"/>
              </a:spcAft>
              <a:buClr>
                <a:schemeClr val="dk1"/>
              </a:buClr>
              <a:buSzPct val="100000"/>
              <a:buFont typeface="Calibri"/>
              <a:buChar char="-"/>
            </a:pPr>
            <a:r>
              <a:rPr b="1" lang="en-US">
                <a:solidFill>
                  <a:schemeClr val="dk1"/>
                </a:solidFill>
              </a:rPr>
              <a:t>Solid state</a:t>
            </a:r>
            <a:r>
              <a:rPr lang="en-US">
                <a:solidFill>
                  <a:schemeClr val="dk1"/>
                </a:solidFill>
              </a:rPr>
              <a:t>:</a:t>
            </a:r>
            <a:r>
              <a:rPr b="1" lang="en-US">
                <a:solidFill>
                  <a:schemeClr val="dk1"/>
                </a:solidFill>
              </a:rPr>
              <a:t> </a:t>
            </a:r>
            <a:r>
              <a:rPr lang="en-US">
                <a:solidFill>
                  <a:schemeClr val="dk1"/>
                </a:solidFill>
              </a:rPr>
              <a:t>no moving parts, no need to maintain vacuum pressure.</a:t>
            </a:r>
            <a:endParaRPr>
              <a:solidFill>
                <a:schemeClr val="dk1"/>
              </a:solidFill>
            </a:endParaRPr>
          </a:p>
          <a:p>
            <a:pPr indent="-381317" lvl="1" marL="914400" rtl="0" algn="l">
              <a:lnSpc>
                <a:spcPct val="100000"/>
              </a:lnSpc>
              <a:spcBef>
                <a:spcPts val="0"/>
              </a:spcBef>
              <a:spcAft>
                <a:spcPts val="0"/>
              </a:spcAft>
              <a:buClr>
                <a:schemeClr val="dk1"/>
              </a:buClr>
              <a:buSzPct val="100000"/>
              <a:buFont typeface="Calibri"/>
              <a:buChar char="-"/>
            </a:pPr>
            <a:r>
              <a:rPr lang="en-US">
                <a:solidFill>
                  <a:schemeClr val="dk1"/>
                </a:solidFill>
              </a:rPr>
              <a:t>Computes (opens/closes) at the same speed as the rest of the electrical components -- billions of times per second change in circuit state achieved</a:t>
            </a:r>
            <a:endParaRPr>
              <a:solidFill>
                <a:schemeClr val="dk1"/>
              </a:solidFill>
            </a:endParaRPr>
          </a:p>
          <a:p>
            <a:pPr indent="-381317" lvl="1" marL="914400" rtl="0" algn="l">
              <a:lnSpc>
                <a:spcPct val="100000"/>
              </a:lnSpc>
              <a:spcBef>
                <a:spcPts val="0"/>
              </a:spcBef>
              <a:spcAft>
                <a:spcPts val="0"/>
              </a:spcAft>
              <a:buClr>
                <a:schemeClr val="dk1"/>
              </a:buClr>
              <a:buSzPct val="100000"/>
              <a:buFont typeface="Calibri"/>
              <a:buChar char="-"/>
            </a:pPr>
            <a:r>
              <a:rPr lang="en-US">
                <a:solidFill>
                  <a:schemeClr val="dk1"/>
                </a:solidFill>
              </a:rPr>
              <a:t>Mass producible</a:t>
            </a:r>
            <a:endParaRPr>
              <a:solidFill>
                <a:schemeClr val="dk1"/>
              </a:solidFill>
            </a:endParaRPr>
          </a:p>
          <a:p>
            <a:pPr indent="-381317" lvl="1" marL="914400" rtl="0" algn="l">
              <a:lnSpc>
                <a:spcPct val="100000"/>
              </a:lnSpc>
              <a:spcBef>
                <a:spcPts val="0"/>
              </a:spcBef>
              <a:spcAft>
                <a:spcPts val="0"/>
              </a:spcAft>
              <a:buClr>
                <a:schemeClr val="dk1"/>
              </a:buClr>
              <a:buSzPct val="100000"/>
              <a:buFont typeface="Calibri"/>
              <a:buChar char="-"/>
            </a:pPr>
            <a:r>
              <a:rPr lang="en-US">
                <a:solidFill>
                  <a:schemeClr val="dk1"/>
                </a:solidFill>
              </a:rPr>
              <a:t>Remains the dominant computing technology today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
        <p:nvSpPr>
          <p:cNvPr id="309" name="Google Shape;309;g2d3a767bb2f_0_60"/>
          <p:cNvSpPr txBox="1"/>
          <p:nvPr/>
        </p:nvSpPr>
        <p:spPr>
          <a:xfrm>
            <a:off x="6550501" y="5235851"/>
            <a:ext cx="5641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Today, transistors can be as small as a few nanometers -- for reference, a sheet of paper is roughly 100,000 nanometers thick.</a:t>
            </a:r>
            <a:endParaRPr sz="1800">
              <a:solidFill>
                <a:schemeClr val="dk1"/>
              </a:solidFill>
              <a:latin typeface="Calibri"/>
              <a:ea typeface="Calibri"/>
              <a:cs typeface="Calibri"/>
              <a:sym typeface="Calibri"/>
            </a:endParaRPr>
          </a:p>
        </p:txBody>
      </p:sp>
      <p:pic>
        <p:nvPicPr>
          <p:cNvPr id="310" name="Google Shape;310;g2d3a767bb2f_0_60"/>
          <p:cNvPicPr preferRelativeResize="0"/>
          <p:nvPr/>
        </p:nvPicPr>
        <p:blipFill>
          <a:blip r:embed="rId3">
            <a:alphaModFix/>
          </a:blip>
          <a:stretch>
            <a:fillRect/>
          </a:stretch>
        </p:blipFill>
        <p:spPr>
          <a:xfrm>
            <a:off x="6356300" y="1657349"/>
            <a:ext cx="5400827" cy="3217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Transistors count in computers</a:t>
            </a:r>
            <a:endParaRPr/>
          </a:p>
        </p:txBody>
      </p:sp>
      <p:sp>
        <p:nvSpPr>
          <p:cNvPr id="316" name="Google Shape;316;p6"/>
          <p:cNvSpPr txBox="1"/>
          <p:nvPr>
            <p:ph idx="1" type="body"/>
          </p:nvPr>
        </p:nvSpPr>
        <p:spPr>
          <a:xfrm>
            <a:off x="341600" y="1825625"/>
            <a:ext cx="4825200" cy="4351200"/>
          </a:xfrm>
          <a:prstGeom prst="rect">
            <a:avLst/>
          </a:prstGeom>
          <a:noFill/>
          <a:ln>
            <a:noFill/>
          </a:ln>
        </p:spPr>
        <p:txBody>
          <a:bodyPr anchorCtr="0" anchor="t" bIns="45700" lIns="91425" spcFirstLastPara="1" rIns="91425" wrap="square" tIns="45700">
            <a:normAutofit lnSpcReduction="10000"/>
          </a:bodyPr>
          <a:lstStyle/>
          <a:p>
            <a:pPr indent="-419100" lvl="0" marL="457200" rtl="0" algn="l">
              <a:lnSpc>
                <a:spcPct val="90000"/>
              </a:lnSpc>
              <a:spcBef>
                <a:spcPts val="900"/>
              </a:spcBef>
              <a:spcAft>
                <a:spcPts val="0"/>
              </a:spcAft>
              <a:buClr>
                <a:srgbClr val="7F7F7F"/>
              </a:buClr>
              <a:buSzPts val="3000"/>
              <a:buChar char="•"/>
            </a:pPr>
            <a:r>
              <a:rPr lang="en-US"/>
              <a:t>Number of transistors in an integrated circuit (IC) doubles every two years. </a:t>
            </a:r>
            <a:r>
              <a:rPr b="1" lang="en-US"/>
              <a:t>Moore’s Law</a:t>
            </a:r>
            <a:endParaRPr/>
          </a:p>
          <a:p>
            <a:pPr indent="-419100" lvl="0" marL="457200" rtl="0" algn="l">
              <a:lnSpc>
                <a:spcPct val="90000"/>
              </a:lnSpc>
              <a:spcBef>
                <a:spcPts val="900"/>
              </a:spcBef>
              <a:spcAft>
                <a:spcPts val="0"/>
              </a:spcAft>
              <a:buClr>
                <a:srgbClr val="7F7F7F"/>
              </a:buClr>
              <a:buSzPts val="3000"/>
              <a:buChar char="•"/>
            </a:pPr>
            <a:r>
              <a:rPr lang="en-US"/>
              <a:t>BUT! Since 2010, semiconductor advancement has slowed industry-wide. </a:t>
            </a:r>
            <a:endParaRPr/>
          </a:p>
          <a:p>
            <a:pPr indent="-419100" lvl="0" marL="457200" rtl="0" algn="l">
              <a:lnSpc>
                <a:spcPct val="90000"/>
              </a:lnSpc>
              <a:spcBef>
                <a:spcPts val="900"/>
              </a:spcBef>
              <a:spcAft>
                <a:spcPts val="0"/>
              </a:spcAft>
              <a:buClr>
                <a:srgbClr val="7F7F7F"/>
              </a:buClr>
              <a:buSzPts val="3000"/>
              <a:buChar char="•"/>
            </a:pPr>
            <a:r>
              <a:rPr lang="en-US"/>
              <a:t>Physical limits of transistors</a:t>
            </a:r>
            <a:endParaRPr/>
          </a:p>
        </p:txBody>
      </p:sp>
      <p:pic>
        <p:nvPicPr>
          <p:cNvPr descr="A semi-log plot of transistor counts for microprocessors against dates of introduction, nearly doubling every two years. Image by Max Roser and licensed under CC BY-SA 4.0." id="317" name="Google Shape;317;p6"/>
          <p:cNvPicPr preferRelativeResize="0"/>
          <p:nvPr/>
        </p:nvPicPr>
        <p:blipFill rotWithShape="1">
          <a:blip r:embed="rId3">
            <a:alphaModFix/>
          </a:blip>
          <a:srcRect b="0" l="0" r="0" t="0"/>
          <a:stretch/>
        </p:blipFill>
        <p:spPr>
          <a:xfrm>
            <a:off x="5466735" y="1683047"/>
            <a:ext cx="6418109" cy="46364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What can be done with logic gates?</a:t>
            </a:r>
            <a:endParaRPr/>
          </a:p>
        </p:txBody>
      </p:sp>
      <p:sp>
        <p:nvSpPr>
          <p:cNvPr id="323" name="Google Shape;32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57175" lvl="0" marL="228600" rtl="0" algn="l">
              <a:lnSpc>
                <a:spcPct val="120000"/>
              </a:lnSpc>
              <a:spcBef>
                <a:spcPts val="0"/>
              </a:spcBef>
              <a:spcAft>
                <a:spcPts val="0"/>
              </a:spcAft>
              <a:buClr>
                <a:srgbClr val="0055A4"/>
              </a:buClr>
              <a:buSzPts val="3000"/>
              <a:buChar char="•"/>
            </a:pPr>
            <a:r>
              <a:rPr lang="en-US">
                <a:solidFill>
                  <a:srgbClr val="0055A4"/>
                </a:solidFill>
              </a:rPr>
              <a:t>Logic gate</a:t>
            </a:r>
            <a:r>
              <a:rPr b="1" lang="en-US">
                <a:solidFill>
                  <a:srgbClr val="FF0000"/>
                </a:solidFill>
              </a:rPr>
              <a:t> state: </a:t>
            </a:r>
            <a:r>
              <a:rPr lang="en-US">
                <a:solidFill>
                  <a:schemeClr val="dk1"/>
                </a:solidFill>
              </a:rPr>
              <a:t>no current = 0, current flowing = 1. </a:t>
            </a:r>
            <a:endParaRPr>
              <a:solidFill>
                <a:schemeClr val="dk1"/>
              </a:solidFill>
            </a:endParaRPr>
          </a:p>
          <a:p>
            <a:pPr indent="-419100" lvl="1" marL="914400" rtl="0" algn="l">
              <a:lnSpc>
                <a:spcPct val="120000"/>
              </a:lnSpc>
              <a:spcBef>
                <a:spcPts val="0"/>
              </a:spcBef>
              <a:spcAft>
                <a:spcPts val="0"/>
              </a:spcAft>
              <a:buClr>
                <a:srgbClr val="0055A4"/>
              </a:buClr>
              <a:buSzPts val="3000"/>
              <a:buChar char="•"/>
            </a:pPr>
            <a:r>
              <a:rPr lang="en-US">
                <a:solidFill>
                  <a:schemeClr val="dk1"/>
                </a:solidFill>
              </a:rPr>
              <a:t>or: voltage off = 0, voltage on = 1</a:t>
            </a:r>
            <a:endParaRPr>
              <a:solidFill>
                <a:schemeClr val="dk1"/>
              </a:solidFill>
            </a:endParaRPr>
          </a:p>
          <a:p>
            <a:pPr indent="-253364" lvl="1" marL="685800" rtl="0" algn="l">
              <a:lnSpc>
                <a:spcPct val="120000"/>
              </a:lnSpc>
              <a:spcBef>
                <a:spcPts val="605"/>
              </a:spcBef>
              <a:spcAft>
                <a:spcPts val="0"/>
              </a:spcAft>
              <a:buClr>
                <a:srgbClr val="7F7F7F"/>
              </a:buClr>
              <a:buSzPts val="2600"/>
              <a:buChar char="•"/>
            </a:pPr>
            <a:r>
              <a:rPr lang="en-US">
                <a:latin typeface="Arial"/>
                <a:ea typeface="Arial"/>
                <a:cs typeface="Arial"/>
                <a:sym typeface="Arial"/>
              </a:rPr>
              <a:t>Logic gates let us physically create and control binary circuits.</a:t>
            </a:r>
            <a:endParaRPr>
              <a:latin typeface="Arial"/>
              <a:ea typeface="Arial"/>
              <a:cs typeface="Arial"/>
              <a:sym typeface="Arial"/>
            </a:endParaRPr>
          </a:p>
          <a:p>
            <a:pPr indent="-80962" lvl="0" marL="228600" rtl="0" algn="l">
              <a:lnSpc>
                <a:spcPct val="120000"/>
              </a:lnSpc>
              <a:spcBef>
                <a:spcPts val="698"/>
              </a:spcBef>
              <a:spcAft>
                <a:spcPts val="0"/>
              </a:spcAft>
              <a:buClr>
                <a:srgbClr val="7F7F7F"/>
              </a:buClr>
              <a:buSzPts val="3000"/>
              <a:buNone/>
            </a:pPr>
            <a:r>
              <a:t/>
            </a:r>
            <a:endParaRPr/>
          </a:p>
          <a:p>
            <a:pPr indent="0" lvl="0" marL="147637" rtl="0" algn="l">
              <a:lnSpc>
                <a:spcPct val="120000"/>
              </a:lnSpc>
              <a:spcBef>
                <a:spcPts val="698"/>
              </a:spcBef>
              <a:spcAft>
                <a:spcPts val="0"/>
              </a:spcAft>
              <a:buClr>
                <a:srgbClr val="7F7F7F"/>
              </a:buClr>
              <a:buSzPts val="3000"/>
              <a:buNone/>
            </a:pPr>
            <a:r>
              <a:t/>
            </a:r>
            <a:endParaRPr/>
          </a:p>
        </p:txBody>
      </p:sp>
      <p:pic>
        <p:nvPicPr>
          <p:cNvPr id="324" name="Google Shape;324;p8"/>
          <p:cNvPicPr preferRelativeResize="0"/>
          <p:nvPr/>
        </p:nvPicPr>
        <p:blipFill>
          <a:blip r:embed="rId3">
            <a:alphaModFix/>
          </a:blip>
          <a:stretch>
            <a:fillRect/>
          </a:stretch>
        </p:blipFill>
        <p:spPr>
          <a:xfrm>
            <a:off x="5926800" y="4136563"/>
            <a:ext cx="2480125" cy="2493575"/>
          </a:xfrm>
          <a:prstGeom prst="rect">
            <a:avLst/>
          </a:prstGeom>
          <a:noFill/>
          <a:ln>
            <a:noFill/>
          </a:ln>
        </p:spPr>
      </p:pic>
      <p:pic>
        <p:nvPicPr>
          <p:cNvPr id="325" name="Google Shape;325;p8"/>
          <p:cNvPicPr preferRelativeResize="0"/>
          <p:nvPr/>
        </p:nvPicPr>
        <p:blipFill>
          <a:blip r:embed="rId4">
            <a:alphaModFix/>
          </a:blip>
          <a:stretch>
            <a:fillRect/>
          </a:stretch>
        </p:blipFill>
        <p:spPr>
          <a:xfrm>
            <a:off x="8760375" y="4176586"/>
            <a:ext cx="2528449" cy="24135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A bit more theory: Boolean Algebra</a:t>
            </a:r>
            <a:endParaRPr/>
          </a:p>
        </p:txBody>
      </p:sp>
      <p:sp>
        <p:nvSpPr>
          <p:cNvPr id="331" name="Google Shape;331;p9"/>
          <p:cNvSpPr txBox="1"/>
          <p:nvPr>
            <p:ph idx="1" type="body"/>
          </p:nvPr>
        </p:nvSpPr>
        <p:spPr>
          <a:xfrm>
            <a:off x="838199" y="1825625"/>
            <a:ext cx="1098188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600"/>
              </a:spcBef>
              <a:spcAft>
                <a:spcPts val="0"/>
              </a:spcAft>
              <a:buClr>
                <a:srgbClr val="0055A4"/>
              </a:buClr>
              <a:buSzPts val="2000"/>
              <a:buChar char="•"/>
            </a:pPr>
            <a:r>
              <a:rPr b="1" lang="en-US" sz="2000">
                <a:solidFill>
                  <a:srgbClr val="0055A4"/>
                </a:solidFill>
              </a:rPr>
              <a:t>Boolean algebra</a:t>
            </a:r>
            <a:r>
              <a:rPr lang="en-US" sz="2000"/>
              <a:t>: the mathematics of digital logic</a:t>
            </a:r>
            <a:endParaRPr/>
          </a:p>
          <a:p>
            <a:pPr indent="-228600" lvl="1" marL="685800" rtl="0" algn="l">
              <a:lnSpc>
                <a:spcPct val="90000"/>
              </a:lnSpc>
              <a:spcBef>
                <a:spcPts val="600"/>
              </a:spcBef>
              <a:spcAft>
                <a:spcPts val="0"/>
              </a:spcAft>
              <a:buClr>
                <a:srgbClr val="7F7F7F"/>
              </a:buClr>
              <a:buSzPts val="2000"/>
              <a:buChar char="•"/>
            </a:pPr>
            <a:r>
              <a:rPr lang="en-US" sz="2000">
                <a:latin typeface="Arial"/>
                <a:ea typeface="Arial"/>
                <a:cs typeface="Arial"/>
                <a:sym typeface="Arial"/>
              </a:rPr>
              <a:t>Name Boolean for mathematician George Boole</a:t>
            </a:r>
            <a:endParaRPr sz="2000">
              <a:latin typeface="Arial"/>
              <a:ea typeface="Arial"/>
              <a:cs typeface="Arial"/>
              <a:sym typeface="Arial"/>
            </a:endParaRPr>
          </a:p>
          <a:p>
            <a:pPr indent="-228600" lvl="1" marL="685800" rtl="0" algn="l">
              <a:lnSpc>
                <a:spcPct val="90000"/>
              </a:lnSpc>
              <a:spcBef>
                <a:spcPts val="600"/>
              </a:spcBef>
              <a:spcAft>
                <a:spcPts val="0"/>
              </a:spcAft>
              <a:buClr>
                <a:srgbClr val="7F7F7F"/>
              </a:buClr>
              <a:buSzPts val="2000"/>
              <a:buChar char="•"/>
            </a:pPr>
            <a:r>
              <a:rPr lang="en-US" sz="2000">
                <a:latin typeface="Arial"/>
                <a:ea typeface="Arial"/>
                <a:cs typeface="Arial"/>
                <a:sym typeface="Arial"/>
              </a:rPr>
              <a:t>A special form of algebra where:</a:t>
            </a:r>
            <a:endParaRPr sz="2000">
              <a:latin typeface="Arial"/>
              <a:ea typeface="Arial"/>
              <a:cs typeface="Arial"/>
              <a:sym typeface="Arial"/>
            </a:endParaRPr>
          </a:p>
          <a:p>
            <a:pPr indent="-355600" lvl="2" marL="1371600" rtl="0" algn="l">
              <a:lnSpc>
                <a:spcPct val="90000"/>
              </a:lnSpc>
              <a:spcBef>
                <a:spcPts val="600"/>
              </a:spcBef>
              <a:spcAft>
                <a:spcPts val="0"/>
              </a:spcAft>
              <a:buClr>
                <a:srgbClr val="7F7F7F"/>
              </a:buClr>
              <a:buSzPts val="2000"/>
              <a:buChar char="•"/>
            </a:pPr>
            <a:r>
              <a:rPr lang="en-US">
                <a:latin typeface="Arial"/>
                <a:ea typeface="Arial"/>
                <a:cs typeface="Arial"/>
                <a:sym typeface="Arial"/>
              </a:rPr>
              <a:t>all possible values are </a:t>
            </a:r>
            <a:r>
              <a:rPr b="1" lang="en-US">
                <a:latin typeface="Arial"/>
                <a:ea typeface="Arial"/>
                <a:cs typeface="Arial"/>
                <a:sym typeface="Arial"/>
              </a:rPr>
              <a:t>true</a:t>
            </a:r>
            <a:r>
              <a:rPr lang="en-US">
                <a:latin typeface="Arial"/>
                <a:ea typeface="Arial"/>
                <a:cs typeface="Arial"/>
                <a:sym typeface="Arial"/>
              </a:rPr>
              <a:t> or </a:t>
            </a:r>
            <a:r>
              <a:rPr b="1" lang="en-US">
                <a:latin typeface="Arial"/>
                <a:ea typeface="Arial"/>
                <a:cs typeface="Arial"/>
                <a:sym typeface="Arial"/>
              </a:rPr>
              <a:t>false </a:t>
            </a:r>
            <a:r>
              <a:rPr lang="en-US">
                <a:latin typeface="Arial"/>
                <a:ea typeface="Arial"/>
                <a:cs typeface="Arial"/>
                <a:sym typeface="Arial"/>
              </a:rPr>
              <a:t>(0 or 1) called </a:t>
            </a:r>
            <a:r>
              <a:rPr b="1" lang="en-US">
                <a:latin typeface="Arial"/>
                <a:ea typeface="Arial"/>
                <a:cs typeface="Arial"/>
                <a:sym typeface="Arial"/>
              </a:rPr>
              <a:t>Boolean values</a:t>
            </a:r>
            <a:endParaRPr sz="2000">
              <a:latin typeface="Arial"/>
              <a:ea typeface="Arial"/>
              <a:cs typeface="Arial"/>
              <a:sym typeface="Arial"/>
            </a:endParaRPr>
          </a:p>
          <a:p>
            <a:pPr indent="-355600" lvl="2" marL="1371600" rtl="0" algn="l">
              <a:lnSpc>
                <a:spcPct val="90000"/>
              </a:lnSpc>
              <a:spcBef>
                <a:spcPts val="600"/>
              </a:spcBef>
              <a:spcAft>
                <a:spcPts val="0"/>
              </a:spcAft>
              <a:buSzPts val="2000"/>
              <a:buFont typeface="Arial"/>
              <a:buChar char="•"/>
            </a:pPr>
            <a:r>
              <a:rPr lang="en-US">
                <a:latin typeface="Arial"/>
                <a:ea typeface="Arial"/>
                <a:cs typeface="Arial"/>
                <a:sym typeface="Arial"/>
              </a:rPr>
              <a:t>all operations turn Boolean values into either true or false, called </a:t>
            </a:r>
            <a:r>
              <a:rPr b="1" lang="en-US">
                <a:latin typeface="Arial"/>
                <a:ea typeface="Arial"/>
                <a:cs typeface="Arial"/>
                <a:sym typeface="Arial"/>
              </a:rPr>
              <a:t>Boolean operations</a:t>
            </a:r>
            <a:endParaRPr>
              <a:latin typeface="Arial"/>
              <a:ea typeface="Arial"/>
              <a:cs typeface="Arial"/>
              <a:sym typeface="Arial"/>
            </a:endParaRPr>
          </a:p>
          <a:p>
            <a:pPr indent="-228600" lvl="1" marL="685800" rtl="0" algn="l">
              <a:lnSpc>
                <a:spcPct val="90000"/>
              </a:lnSpc>
              <a:spcBef>
                <a:spcPts val="600"/>
              </a:spcBef>
              <a:spcAft>
                <a:spcPts val="0"/>
              </a:spcAft>
              <a:buClr>
                <a:srgbClr val="7F7F7F"/>
              </a:buClr>
              <a:buSzPts val="2000"/>
              <a:buChar char="•"/>
            </a:pPr>
            <a:r>
              <a:rPr lang="en-US" sz="2000">
                <a:latin typeface="Arial"/>
                <a:ea typeface="Arial"/>
                <a:cs typeface="Arial"/>
                <a:sym typeface="Arial"/>
              </a:rPr>
              <a:t>Used in the analysis and synthesis of </a:t>
            </a:r>
            <a:r>
              <a:rPr b="1" i="1" lang="en-US" sz="2000">
                <a:latin typeface="Arial"/>
                <a:ea typeface="Arial"/>
                <a:cs typeface="Arial"/>
                <a:sym typeface="Arial"/>
              </a:rPr>
              <a:t>logical expressions</a:t>
            </a:r>
            <a:r>
              <a:rPr lang="en-US" sz="2000">
                <a:latin typeface="Arial"/>
                <a:ea typeface="Arial"/>
                <a:cs typeface="Arial"/>
                <a:sym typeface="Arial"/>
              </a:rPr>
              <a:t>.</a:t>
            </a:r>
            <a:endParaRPr sz="2000">
              <a:latin typeface="Arial"/>
              <a:ea typeface="Arial"/>
              <a:cs typeface="Arial"/>
              <a:sym typeface="Arial"/>
            </a:endParaRPr>
          </a:p>
          <a:p>
            <a:pPr indent="-228600" lvl="1" marL="685800" rtl="0" algn="l">
              <a:lnSpc>
                <a:spcPct val="90000"/>
              </a:lnSpc>
              <a:spcBef>
                <a:spcPts val="600"/>
              </a:spcBef>
              <a:spcAft>
                <a:spcPts val="0"/>
              </a:spcAft>
              <a:buSzPts val="2000"/>
              <a:buFont typeface="Arial"/>
              <a:buChar char="•"/>
            </a:pPr>
            <a:r>
              <a:rPr lang="en-US" sz="2000">
                <a:latin typeface="Arial"/>
                <a:ea typeface="Arial"/>
                <a:cs typeface="Arial"/>
                <a:sym typeface="Arial"/>
              </a:rPr>
              <a:t>Demonstrated by Claude Shannon in 1940s: you can build </a:t>
            </a:r>
            <a:r>
              <a:rPr b="1" lang="en-US" sz="2000">
                <a:latin typeface="Arial"/>
                <a:ea typeface="Arial"/>
                <a:cs typeface="Arial"/>
                <a:sym typeface="Arial"/>
              </a:rPr>
              <a:t>digital circuits </a:t>
            </a:r>
            <a:r>
              <a:rPr lang="en-US" sz="2000">
                <a:latin typeface="Arial"/>
                <a:ea typeface="Arial"/>
                <a:cs typeface="Arial"/>
                <a:sym typeface="Arial"/>
              </a:rPr>
              <a:t>that can represent </a:t>
            </a:r>
            <a:r>
              <a:rPr b="1" lang="en-US" sz="2000">
                <a:latin typeface="Arial"/>
                <a:ea typeface="Arial"/>
                <a:cs typeface="Arial"/>
                <a:sym typeface="Arial"/>
              </a:rPr>
              <a:t>any boolean algebra statement</a:t>
            </a:r>
            <a:r>
              <a:rPr lang="en-US" sz="2000">
                <a:latin typeface="Arial"/>
                <a:ea typeface="Arial"/>
                <a:cs typeface="Arial"/>
                <a:sym typeface="Arial"/>
              </a:rPr>
              <a:t> -- therefore you could build computers to perform logic</a:t>
            </a:r>
            <a:r>
              <a:rPr lang="en-US" sz="2000">
                <a:latin typeface="Arial"/>
                <a:ea typeface="Arial"/>
                <a:cs typeface="Arial"/>
                <a:sym typeface="Arial"/>
              </a:rPr>
              <a:t> -- very powerful! (If you’re curious, here’s a link to his famous master’s thesis proving the equivalence) </a:t>
            </a:r>
            <a:r>
              <a:rPr lang="en-US" sz="2000" u="sng">
                <a:solidFill>
                  <a:schemeClr val="hlink"/>
                </a:solidFill>
                <a:latin typeface="Arial"/>
                <a:ea typeface="Arial"/>
                <a:cs typeface="Arial"/>
                <a:sym typeface="Arial"/>
                <a:hlinkClick r:id="rId3"/>
              </a:rPr>
              <a:t>https://www.cs.virginia.edu/~evans/greatworks/shannon38.pdf</a:t>
            </a:r>
            <a:r>
              <a:rPr lang="en-US" sz="2000">
                <a:latin typeface="Arial"/>
                <a:ea typeface="Arial"/>
                <a:cs typeface="Arial"/>
                <a:sym typeface="Arial"/>
              </a:rPr>
              <a:t> </a:t>
            </a:r>
            <a:endParaRPr sz="20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d3a767bb2f_0_72"/>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Logic in Electronics</a:t>
            </a:r>
            <a:endParaRPr/>
          </a:p>
        </p:txBody>
      </p:sp>
      <p:sp>
        <p:nvSpPr>
          <p:cNvPr id="337" name="Google Shape;337;g2d3a767bb2f_0_7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62500" lnSpcReduction="20000"/>
          </a:bodyPr>
          <a:lstStyle/>
          <a:p>
            <a:pPr indent="-185737" lvl="0" marL="228600" rtl="0" algn="l">
              <a:lnSpc>
                <a:spcPct val="120000"/>
              </a:lnSpc>
              <a:spcBef>
                <a:spcPts val="0"/>
              </a:spcBef>
              <a:spcAft>
                <a:spcPts val="0"/>
              </a:spcAft>
              <a:buClr>
                <a:srgbClr val="0055A4"/>
              </a:buClr>
              <a:buSzPct val="100000"/>
              <a:buChar char="•"/>
            </a:pPr>
            <a:r>
              <a:rPr lang="en-US">
                <a:solidFill>
                  <a:srgbClr val="0055A4"/>
                </a:solidFill>
              </a:rPr>
              <a:t>With Boolean Algebra, </a:t>
            </a:r>
            <a:r>
              <a:rPr lang="en-US">
                <a:solidFill>
                  <a:srgbClr val="0055A4"/>
                </a:solidFill>
              </a:rPr>
              <a:t>Electrical circuits with Logic Gates</a:t>
            </a:r>
            <a:r>
              <a:rPr b="1" lang="en-US">
                <a:solidFill>
                  <a:srgbClr val="FF0000"/>
                </a:solidFill>
              </a:rPr>
              <a:t> </a:t>
            </a:r>
            <a:r>
              <a:rPr lang="en-US"/>
              <a:t>can be</a:t>
            </a:r>
            <a:r>
              <a:rPr b="1" lang="en-US"/>
              <a:t> </a:t>
            </a:r>
            <a:r>
              <a:rPr lang="en-US"/>
              <a:t>designed to </a:t>
            </a:r>
            <a:r>
              <a:rPr i="1" lang="en-US"/>
              <a:t>represent logical expressions </a:t>
            </a:r>
            <a:endParaRPr/>
          </a:p>
          <a:p>
            <a:pPr indent="-191451" lvl="1" marL="685800" rtl="0" algn="l">
              <a:lnSpc>
                <a:spcPct val="120000"/>
              </a:lnSpc>
              <a:spcBef>
                <a:spcPts val="605"/>
              </a:spcBef>
              <a:spcAft>
                <a:spcPts val="0"/>
              </a:spcAft>
              <a:buClr>
                <a:srgbClr val="7F7F7F"/>
              </a:buClr>
              <a:buSzPct val="100000"/>
              <a:buChar char="•"/>
            </a:pPr>
            <a:r>
              <a:rPr lang="en-US">
                <a:latin typeface="Arial"/>
                <a:ea typeface="Arial"/>
                <a:cs typeface="Arial"/>
                <a:sym typeface="Arial"/>
              </a:rPr>
              <a:t>Known as </a:t>
            </a:r>
            <a:r>
              <a:rPr lang="en-US">
                <a:solidFill>
                  <a:srgbClr val="0055A4"/>
                </a:solidFill>
                <a:latin typeface="Arial"/>
                <a:ea typeface="Arial"/>
                <a:cs typeface="Arial"/>
                <a:sym typeface="Arial"/>
              </a:rPr>
              <a:t>logic circuits</a:t>
            </a:r>
            <a:r>
              <a:rPr lang="en-US">
                <a:latin typeface="Arial"/>
                <a:ea typeface="Arial"/>
                <a:cs typeface="Arial"/>
                <a:sym typeface="Arial"/>
              </a:rPr>
              <a:t>. </a:t>
            </a:r>
            <a:br>
              <a:rPr lang="en-US">
                <a:latin typeface="Arial"/>
                <a:ea typeface="Arial"/>
                <a:cs typeface="Arial"/>
                <a:sym typeface="Arial"/>
              </a:rPr>
            </a:br>
            <a:endParaRPr>
              <a:latin typeface="Arial"/>
              <a:ea typeface="Arial"/>
              <a:cs typeface="Arial"/>
              <a:sym typeface="Arial"/>
            </a:endParaRPr>
          </a:p>
          <a:p>
            <a:pPr indent="-185737" lvl="0" marL="228600" rtl="0" algn="l">
              <a:lnSpc>
                <a:spcPct val="120000"/>
              </a:lnSpc>
              <a:spcBef>
                <a:spcPts val="698"/>
              </a:spcBef>
              <a:spcAft>
                <a:spcPts val="0"/>
              </a:spcAft>
              <a:buClr>
                <a:srgbClr val="7F7F7F"/>
              </a:buClr>
              <a:buSzPct val="100000"/>
              <a:buChar char="•"/>
            </a:pPr>
            <a:r>
              <a:rPr lang="en-US"/>
              <a:t>Used to make important logical decisions in household appliances, computers, communication devices, traffic signals and microprocessors.</a:t>
            </a:r>
            <a:endParaRPr/>
          </a:p>
          <a:p>
            <a:pPr indent="-80962" lvl="0" marL="228600" rtl="0" algn="l">
              <a:lnSpc>
                <a:spcPct val="120000"/>
              </a:lnSpc>
              <a:spcBef>
                <a:spcPts val="698"/>
              </a:spcBef>
              <a:spcAft>
                <a:spcPts val="0"/>
              </a:spcAft>
              <a:buClr>
                <a:srgbClr val="7F7F7F"/>
              </a:buClr>
              <a:buSzPct val="100000"/>
              <a:buNone/>
            </a:pPr>
            <a:r>
              <a:t/>
            </a:r>
            <a:endParaRPr/>
          </a:p>
          <a:p>
            <a:pPr indent="-185737" lvl="0" marL="228600" rtl="0" algn="l">
              <a:lnSpc>
                <a:spcPct val="120000"/>
              </a:lnSpc>
              <a:spcBef>
                <a:spcPts val="698"/>
              </a:spcBef>
              <a:spcAft>
                <a:spcPts val="0"/>
              </a:spcAft>
              <a:buClr>
                <a:srgbClr val="7F7F7F"/>
              </a:buClr>
              <a:buSzPct val="100000"/>
              <a:buChar char="•"/>
            </a:pPr>
            <a:r>
              <a:rPr lang="en-US"/>
              <a:t>Four basic logic operations we will learn today:</a:t>
            </a:r>
            <a:endParaRPr/>
          </a:p>
          <a:p>
            <a:pPr indent="-191451" lvl="1" marL="685800" rtl="0" algn="l">
              <a:lnSpc>
                <a:spcPct val="120000"/>
              </a:lnSpc>
              <a:spcBef>
                <a:spcPts val="605"/>
              </a:spcBef>
              <a:spcAft>
                <a:spcPts val="0"/>
              </a:spcAft>
              <a:buClr>
                <a:srgbClr val="7F7F7F"/>
              </a:buClr>
              <a:buSzPct val="100000"/>
              <a:buChar char="•"/>
            </a:pPr>
            <a:r>
              <a:rPr lang="en-US">
                <a:latin typeface="Arial"/>
                <a:ea typeface="Arial"/>
                <a:cs typeface="Arial"/>
                <a:sym typeface="Arial"/>
              </a:rPr>
              <a:t>OR operation </a:t>
            </a:r>
            <a:endParaRPr>
              <a:latin typeface="Arial"/>
              <a:ea typeface="Arial"/>
              <a:cs typeface="Arial"/>
              <a:sym typeface="Arial"/>
            </a:endParaRPr>
          </a:p>
          <a:p>
            <a:pPr indent="-191451" lvl="1" marL="685800" rtl="0" algn="l">
              <a:lnSpc>
                <a:spcPct val="120000"/>
              </a:lnSpc>
              <a:spcBef>
                <a:spcPts val="605"/>
              </a:spcBef>
              <a:spcAft>
                <a:spcPts val="0"/>
              </a:spcAft>
              <a:buClr>
                <a:srgbClr val="7F7F7F"/>
              </a:buClr>
              <a:buSzPct val="100000"/>
              <a:buChar char="•"/>
            </a:pPr>
            <a:r>
              <a:rPr lang="en-US">
                <a:latin typeface="Arial"/>
                <a:ea typeface="Arial"/>
                <a:cs typeface="Arial"/>
                <a:sym typeface="Arial"/>
              </a:rPr>
              <a:t>AND operation</a:t>
            </a:r>
            <a:endParaRPr>
              <a:latin typeface="Arial"/>
              <a:ea typeface="Arial"/>
              <a:cs typeface="Arial"/>
              <a:sym typeface="Arial"/>
            </a:endParaRPr>
          </a:p>
          <a:p>
            <a:pPr indent="-191451" lvl="1" marL="685800" rtl="0" algn="l">
              <a:lnSpc>
                <a:spcPct val="120000"/>
              </a:lnSpc>
              <a:spcBef>
                <a:spcPts val="605"/>
              </a:spcBef>
              <a:spcAft>
                <a:spcPts val="0"/>
              </a:spcAft>
              <a:buClr>
                <a:srgbClr val="7F7F7F"/>
              </a:buClr>
              <a:buSzPct val="100000"/>
              <a:buChar char="•"/>
            </a:pPr>
            <a:r>
              <a:rPr lang="en-US">
                <a:latin typeface="Arial"/>
                <a:ea typeface="Arial"/>
                <a:cs typeface="Arial"/>
                <a:sym typeface="Arial"/>
              </a:rPr>
              <a:t>NOT operation</a:t>
            </a:r>
            <a:endParaRPr>
              <a:latin typeface="Arial"/>
              <a:ea typeface="Arial"/>
              <a:cs typeface="Arial"/>
              <a:sym typeface="Arial"/>
            </a:endParaRPr>
          </a:p>
          <a:p>
            <a:pPr indent="-191451" lvl="1" marL="685800" rtl="0" algn="l">
              <a:lnSpc>
                <a:spcPct val="120000"/>
              </a:lnSpc>
              <a:spcBef>
                <a:spcPts val="605"/>
              </a:spcBef>
              <a:spcAft>
                <a:spcPts val="0"/>
              </a:spcAft>
              <a:buSzPct val="100000"/>
              <a:buChar char="•"/>
            </a:pPr>
            <a:r>
              <a:rPr lang="en-US">
                <a:latin typeface="Arial"/>
                <a:ea typeface="Arial"/>
                <a:cs typeface="Arial"/>
                <a:sym typeface="Arial"/>
              </a:rPr>
              <a:t>XOR operation (e</a:t>
            </a:r>
            <a:r>
              <a:rPr b="1" lang="en-US">
                <a:latin typeface="Arial"/>
                <a:ea typeface="Arial"/>
                <a:cs typeface="Arial"/>
                <a:sym typeface="Arial"/>
              </a:rPr>
              <a:t>X</a:t>
            </a:r>
            <a:r>
              <a:rPr lang="en-US">
                <a:latin typeface="Arial"/>
                <a:ea typeface="Arial"/>
                <a:cs typeface="Arial"/>
                <a:sym typeface="Arial"/>
              </a:rPr>
              <a:t>clusive </a:t>
            </a:r>
            <a:r>
              <a:rPr b="1" lang="en-US">
                <a:latin typeface="Arial"/>
                <a:ea typeface="Arial"/>
                <a:cs typeface="Arial"/>
                <a:sym typeface="Arial"/>
              </a:rPr>
              <a:t>O</a:t>
            </a:r>
            <a:r>
              <a:rPr lang="en-US">
                <a:latin typeface="Arial"/>
                <a:ea typeface="Arial"/>
                <a:cs typeface="Arial"/>
                <a:sym typeface="Arial"/>
              </a:rPr>
              <a:t>r)</a:t>
            </a:r>
            <a:endParaRPr>
              <a:latin typeface="Arial"/>
              <a:ea typeface="Arial"/>
              <a:cs typeface="Arial"/>
              <a:sym typeface="Arial"/>
            </a:endParaRPr>
          </a:p>
          <a:p>
            <a:pPr indent="-80962" lvl="0" marL="228600" rtl="0" algn="l">
              <a:lnSpc>
                <a:spcPct val="120000"/>
              </a:lnSpc>
              <a:spcBef>
                <a:spcPts val="698"/>
              </a:spcBef>
              <a:spcAft>
                <a:spcPts val="0"/>
              </a:spcAft>
              <a:buClr>
                <a:srgbClr val="7F7F7F"/>
              </a:buClr>
              <a:buSzPct val="100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Logic Gates</a:t>
            </a:r>
            <a:endParaRPr/>
          </a:p>
        </p:txBody>
      </p:sp>
      <p:sp>
        <p:nvSpPr>
          <p:cNvPr id="343" name="Google Shape;343;p10"/>
          <p:cNvSpPr txBox="1"/>
          <p:nvPr>
            <p:ph idx="1" type="body"/>
          </p:nvPr>
        </p:nvSpPr>
        <p:spPr>
          <a:xfrm>
            <a:off x="609600" y="1825624"/>
            <a:ext cx="10744199" cy="4793289"/>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rgbClr val="7F7F7F"/>
              </a:buClr>
              <a:buSzPts val="2400"/>
              <a:buChar char="•"/>
            </a:pPr>
            <a:r>
              <a:rPr lang="en-US" sz="2400"/>
              <a:t>A </a:t>
            </a:r>
            <a:r>
              <a:rPr lang="en-US" sz="2400">
                <a:solidFill>
                  <a:srgbClr val="0055A4"/>
                </a:solidFill>
              </a:rPr>
              <a:t>logic gate</a:t>
            </a:r>
            <a:r>
              <a:rPr b="1" lang="en-US" sz="2400">
                <a:solidFill>
                  <a:srgbClr val="FF0000"/>
                </a:solidFill>
              </a:rPr>
              <a:t> </a:t>
            </a:r>
            <a:r>
              <a:rPr lang="en-US" sz="2400"/>
              <a:t>is an electronic circuit/device which makes the logical decisions based on these operations.</a:t>
            </a:r>
            <a:endParaRPr/>
          </a:p>
          <a:p>
            <a:pPr indent="-228600" lvl="0" marL="228600" rtl="0" algn="l">
              <a:lnSpc>
                <a:spcPct val="120000"/>
              </a:lnSpc>
              <a:spcBef>
                <a:spcPts val="720"/>
              </a:spcBef>
              <a:spcAft>
                <a:spcPts val="0"/>
              </a:spcAft>
              <a:buClr>
                <a:srgbClr val="0055A4"/>
              </a:buClr>
              <a:buSzPts val="2400"/>
              <a:buChar char="•"/>
            </a:pPr>
            <a:r>
              <a:rPr lang="en-US" sz="2400">
                <a:solidFill>
                  <a:srgbClr val="0055A4"/>
                </a:solidFill>
              </a:rPr>
              <a:t>Logic gates</a:t>
            </a:r>
            <a:r>
              <a:rPr b="1" lang="en-US" sz="2400">
                <a:solidFill>
                  <a:srgbClr val="FF0000"/>
                </a:solidFill>
              </a:rPr>
              <a:t> </a:t>
            </a:r>
            <a:r>
              <a:rPr lang="en-US" sz="2400"/>
              <a:t>have: </a:t>
            </a:r>
            <a:endParaRPr/>
          </a:p>
          <a:p>
            <a:pPr indent="-228600" lvl="1" marL="685800" rtl="0" algn="l">
              <a:lnSpc>
                <a:spcPct val="120000"/>
              </a:lnSpc>
              <a:spcBef>
                <a:spcPts val="600"/>
              </a:spcBef>
              <a:spcAft>
                <a:spcPts val="0"/>
              </a:spcAft>
              <a:buClr>
                <a:srgbClr val="7F7F7F"/>
              </a:buClr>
              <a:buSzPts val="2000"/>
              <a:buChar char="•"/>
            </a:pPr>
            <a:r>
              <a:rPr lang="en-US" sz="2000">
                <a:latin typeface="Arial"/>
                <a:ea typeface="Arial"/>
                <a:cs typeface="Arial"/>
                <a:sym typeface="Arial"/>
              </a:rPr>
              <a:t>One or more inputs </a:t>
            </a:r>
            <a:endParaRPr>
              <a:latin typeface="Arial"/>
              <a:ea typeface="Arial"/>
              <a:cs typeface="Arial"/>
              <a:sym typeface="Arial"/>
            </a:endParaRPr>
          </a:p>
          <a:p>
            <a:pPr indent="-228600" lvl="1" marL="685800" rtl="0" algn="l">
              <a:lnSpc>
                <a:spcPct val="120000"/>
              </a:lnSpc>
              <a:spcBef>
                <a:spcPts val="600"/>
              </a:spcBef>
              <a:spcAft>
                <a:spcPts val="0"/>
              </a:spcAft>
              <a:buClr>
                <a:srgbClr val="7F7F7F"/>
              </a:buClr>
              <a:buSzPts val="2000"/>
              <a:buChar char="•"/>
            </a:pPr>
            <a:r>
              <a:rPr lang="en-US" sz="2000">
                <a:latin typeface="Arial"/>
                <a:ea typeface="Arial"/>
                <a:cs typeface="Arial"/>
                <a:sym typeface="Arial"/>
              </a:rPr>
              <a:t>Only one output </a:t>
            </a:r>
            <a:endParaRPr>
              <a:latin typeface="Arial"/>
              <a:ea typeface="Arial"/>
              <a:cs typeface="Arial"/>
              <a:sym typeface="Arial"/>
            </a:endParaRPr>
          </a:p>
          <a:p>
            <a:pPr indent="-228600" lvl="1" marL="685800" rtl="0" algn="l">
              <a:lnSpc>
                <a:spcPct val="120000"/>
              </a:lnSpc>
              <a:spcBef>
                <a:spcPts val="600"/>
              </a:spcBef>
              <a:spcAft>
                <a:spcPts val="0"/>
              </a:spcAft>
              <a:buClr>
                <a:srgbClr val="7F7F7F"/>
              </a:buClr>
              <a:buSzPts val="2000"/>
              <a:buChar char="•"/>
            </a:pPr>
            <a:r>
              <a:rPr lang="en-US" sz="2000">
                <a:latin typeface="Arial"/>
                <a:ea typeface="Arial"/>
                <a:cs typeface="Arial"/>
                <a:sym typeface="Arial"/>
              </a:rPr>
              <a:t>Computes a Boolean operation.</a:t>
            </a:r>
            <a:endParaRPr>
              <a:latin typeface="Arial"/>
              <a:ea typeface="Arial"/>
              <a:cs typeface="Arial"/>
              <a:sym typeface="Arial"/>
            </a:endParaRPr>
          </a:p>
          <a:p>
            <a:pPr indent="-76200" lvl="0" marL="228600" rtl="0" algn="l">
              <a:lnSpc>
                <a:spcPct val="120000"/>
              </a:lnSpc>
              <a:spcBef>
                <a:spcPts val="720"/>
              </a:spcBef>
              <a:spcAft>
                <a:spcPts val="0"/>
              </a:spcAft>
              <a:buClr>
                <a:srgbClr val="7F7F7F"/>
              </a:buClr>
              <a:buSzPts val="2400"/>
              <a:buNone/>
            </a:pPr>
            <a:r>
              <a:t/>
            </a:r>
            <a:endParaRPr sz="2400"/>
          </a:p>
          <a:p>
            <a:pPr indent="-228600" lvl="0" marL="228600" rtl="0" algn="l">
              <a:lnSpc>
                <a:spcPct val="120000"/>
              </a:lnSpc>
              <a:spcBef>
                <a:spcPts val="720"/>
              </a:spcBef>
              <a:spcAft>
                <a:spcPts val="0"/>
              </a:spcAft>
              <a:buClr>
                <a:srgbClr val="7F7F7F"/>
              </a:buClr>
              <a:buSzPts val="2400"/>
              <a:buChar char="•"/>
            </a:pPr>
            <a:r>
              <a:rPr lang="en-US" sz="2400"/>
              <a:t>The output is active only for certain input combinations. </a:t>
            </a:r>
            <a:endParaRPr/>
          </a:p>
          <a:p>
            <a:pPr indent="-228600" lvl="0" marL="228600" rtl="0" algn="l">
              <a:lnSpc>
                <a:spcPct val="120000"/>
              </a:lnSpc>
              <a:spcBef>
                <a:spcPts val="720"/>
              </a:spcBef>
              <a:spcAft>
                <a:spcPts val="0"/>
              </a:spcAft>
              <a:buClr>
                <a:srgbClr val="7F7F7F"/>
              </a:buClr>
              <a:buSzPts val="2400"/>
              <a:buChar char="•"/>
            </a:pPr>
            <a:r>
              <a:rPr lang="en-US" sz="2400"/>
              <a:t>Logic gates are the building blocks of any digital circuit.</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Logic Gate, Truth Tables, Boolean Algebra</a:t>
            </a:r>
            <a:endParaRPr/>
          </a:p>
        </p:txBody>
      </p:sp>
      <p:sp>
        <p:nvSpPr>
          <p:cNvPr id="349" name="Google Shape;34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900"/>
              </a:spcBef>
              <a:spcAft>
                <a:spcPts val="0"/>
              </a:spcAft>
              <a:buClr>
                <a:srgbClr val="7F7F7F"/>
              </a:buClr>
              <a:buSzPts val="3000"/>
              <a:buNone/>
            </a:pPr>
            <a:r>
              <a:t/>
            </a:r>
            <a:endParaRPr/>
          </a:p>
        </p:txBody>
      </p:sp>
      <p:pic>
        <p:nvPicPr>
          <p:cNvPr descr="fig_01_02" id="350" name="Google Shape;350;p11"/>
          <p:cNvPicPr preferRelativeResize="0"/>
          <p:nvPr/>
        </p:nvPicPr>
        <p:blipFill rotWithShape="1">
          <a:blip r:embed="rId3">
            <a:alphaModFix/>
          </a:blip>
          <a:srcRect b="0" l="0" r="0" t="0"/>
          <a:stretch/>
        </p:blipFill>
        <p:spPr>
          <a:xfrm>
            <a:off x="838201" y="1599122"/>
            <a:ext cx="4826466" cy="5005046"/>
          </a:xfrm>
          <a:prstGeom prst="rect">
            <a:avLst/>
          </a:prstGeom>
          <a:noFill/>
          <a:ln>
            <a:noFill/>
          </a:ln>
        </p:spPr>
      </p:pic>
      <p:sp>
        <p:nvSpPr>
          <p:cNvPr id="351" name="Google Shape;351;p11"/>
          <p:cNvSpPr txBox="1"/>
          <p:nvPr/>
        </p:nvSpPr>
        <p:spPr>
          <a:xfrm>
            <a:off x="5949744" y="1825625"/>
            <a:ext cx="5347282"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7F7F7F"/>
              </a:buClr>
              <a:buSzPts val="2400"/>
              <a:buFont typeface="Arial"/>
              <a:buNone/>
            </a:pPr>
            <a:r>
              <a:t/>
            </a:r>
            <a:endParaRPr sz="2400">
              <a:solidFill>
                <a:schemeClr val="dk1"/>
              </a:solidFill>
              <a:latin typeface="Calibri"/>
              <a:ea typeface="Calibri"/>
              <a:cs typeface="Calibri"/>
              <a:sym typeface="Calibri"/>
            </a:endParaRPr>
          </a:p>
          <a:p>
            <a:pPr indent="0" lvl="0" marL="0" marR="0" rtl="0" algn="l">
              <a:lnSpc>
                <a:spcPct val="90000"/>
              </a:lnSpc>
              <a:spcBef>
                <a:spcPts val="720"/>
              </a:spcBef>
              <a:spcAft>
                <a:spcPts val="0"/>
              </a:spcAft>
              <a:buClr>
                <a:srgbClr val="7F7F7F"/>
              </a:buClr>
              <a:buSzPts val="2400"/>
              <a:buFont typeface="Arial"/>
              <a:buNone/>
            </a:pPr>
            <a:r>
              <a:t/>
            </a:r>
            <a:endParaRPr sz="2400">
              <a:solidFill>
                <a:schemeClr val="dk1"/>
              </a:solidFill>
              <a:latin typeface="Calibri"/>
              <a:ea typeface="Calibri"/>
              <a:cs typeface="Calibri"/>
              <a:sym typeface="Calibri"/>
            </a:endParaRPr>
          </a:p>
          <a:p>
            <a:pPr indent="0" lvl="0" marL="0" marR="0" rtl="0" algn="l">
              <a:lnSpc>
                <a:spcPct val="90000"/>
              </a:lnSpc>
              <a:spcBef>
                <a:spcPts val="720"/>
              </a:spcBef>
              <a:spcAft>
                <a:spcPts val="0"/>
              </a:spcAft>
              <a:buClr>
                <a:srgbClr val="7F7F7F"/>
              </a:buClr>
              <a:buSzPts val="2400"/>
              <a:buFont typeface="Arial"/>
              <a:buNone/>
            </a:pPr>
            <a:r>
              <a:rPr lang="en-US" sz="2400">
                <a:solidFill>
                  <a:schemeClr val="dk1"/>
                </a:solidFill>
                <a:latin typeface="Calibri"/>
                <a:ea typeface="Calibri"/>
                <a:cs typeface="Calibri"/>
                <a:sym typeface="Calibri"/>
              </a:rPr>
              <a:t>Using </a:t>
            </a:r>
            <a:r>
              <a:rPr lang="en-US" sz="2400">
                <a:solidFill>
                  <a:srgbClr val="0055A4"/>
                </a:solidFill>
                <a:latin typeface="Calibri"/>
                <a:ea typeface="Calibri"/>
                <a:cs typeface="Calibri"/>
                <a:sym typeface="Calibri"/>
              </a:rPr>
              <a:t>Truth Tables</a:t>
            </a:r>
            <a:r>
              <a:rPr lang="en-US" sz="2400">
                <a:solidFill>
                  <a:schemeClr val="dk1"/>
                </a:solidFill>
                <a:latin typeface="Calibri"/>
                <a:ea typeface="Calibri"/>
                <a:cs typeface="Calibri"/>
                <a:sym typeface="Calibri"/>
              </a:rPr>
              <a:t> we can use different sets of logic operations to store, add, subtract, and perform more complicated operations with bits.</a:t>
            </a:r>
            <a:endParaRPr sz="2400">
              <a:solidFill>
                <a:schemeClr val="dk1"/>
              </a:solidFill>
              <a:latin typeface="Calibri"/>
              <a:ea typeface="Calibri"/>
              <a:cs typeface="Calibri"/>
              <a:sym typeface="Calibri"/>
            </a:endParaRPr>
          </a:p>
          <a:p>
            <a:pPr indent="0" lvl="0" marL="0" marR="0" rtl="0" algn="l">
              <a:lnSpc>
                <a:spcPct val="90000"/>
              </a:lnSpc>
              <a:spcBef>
                <a:spcPts val="720"/>
              </a:spcBef>
              <a:spcAft>
                <a:spcPts val="0"/>
              </a:spcAft>
              <a:buClr>
                <a:srgbClr val="7F7F7F"/>
              </a:buClr>
              <a:buSzPts val="2400"/>
              <a:buFont typeface="Arial"/>
              <a:buNone/>
            </a:pPr>
            <a:r>
              <a:t/>
            </a:r>
            <a:endParaRPr sz="2400">
              <a:solidFill>
                <a:schemeClr val="dk1"/>
              </a:solidFill>
              <a:latin typeface="Calibri"/>
              <a:ea typeface="Calibri"/>
              <a:cs typeface="Calibri"/>
              <a:sym typeface="Calibri"/>
            </a:endParaRPr>
          </a:p>
          <a:p>
            <a:pPr indent="0" lvl="0" marL="0" marR="0" rtl="0" algn="l">
              <a:lnSpc>
                <a:spcPct val="90000"/>
              </a:lnSpc>
              <a:spcBef>
                <a:spcPts val="720"/>
              </a:spcBef>
              <a:spcAft>
                <a:spcPts val="0"/>
              </a:spcAft>
              <a:buClr>
                <a:srgbClr val="7F7F7F"/>
              </a:buClr>
              <a:buSzPts val="2400"/>
              <a:buFont typeface="Arial"/>
              <a:buNone/>
            </a:pPr>
            <a:r>
              <a:rPr lang="en-US" sz="2400">
                <a:solidFill>
                  <a:schemeClr val="dk1"/>
                </a:solidFill>
                <a:latin typeface="Calibri"/>
                <a:ea typeface="Calibri"/>
                <a:cs typeface="Calibri"/>
                <a:sym typeface="Calibri"/>
              </a:rPr>
              <a:t>We will learn the </a:t>
            </a:r>
            <a:r>
              <a:rPr lang="en-US" sz="2400">
                <a:solidFill>
                  <a:srgbClr val="0055A4"/>
                </a:solidFill>
                <a:latin typeface="Calibri"/>
                <a:ea typeface="Calibri"/>
                <a:cs typeface="Calibri"/>
                <a:sym typeface="Calibri"/>
              </a:rPr>
              <a:t>Boolean Operations </a:t>
            </a:r>
            <a:r>
              <a:rPr lang="en-US" sz="2400">
                <a:solidFill>
                  <a:schemeClr val="dk1"/>
                </a:solidFill>
                <a:latin typeface="Calibri"/>
                <a:ea typeface="Calibri"/>
                <a:cs typeface="Calibri"/>
                <a:sym typeface="Calibri"/>
              </a:rPr>
              <a:t>associated with each logic gate to help us understand digital circuits analytically</a:t>
            </a:r>
            <a:endParaRPr sz="2400">
              <a:solidFill>
                <a:schemeClr val="dk1"/>
              </a:solidFill>
              <a:latin typeface="Calibri"/>
              <a:ea typeface="Calibri"/>
              <a:cs typeface="Calibri"/>
              <a:sym typeface="Calibri"/>
            </a:endParaRPr>
          </a:p>
          <a:p>
            <a:pPr indent="-88900" lvl="0" marL="228600" marR="0" rtl="0" algn="l">
              <a:lnSpc>
                <a:spcPct val="90000"/>
              </a:lnSpc>
              <a:spcBef>
                <a:spcPts val="660"/>
              </a:spcBef>
              <a:spcAft>
                <a:spcPts val="0"/>
              </a:spcAft>
              <a:buClr>
                <a:srgbClr val="7F7F7F"/>
              </a:buClr>
              <a:buSzPts val="22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3"/>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Boolean Operations: AND Gate</a:t>
            </a:r>
            <a:endParaRPr/>
          </a:p>
        </p:txBody>
      </p:sp>
      <p:sp>
        <p:nvSpPr>
          <p:cNvPr id="357" name="Google Shape;357;p13"/>
          <p:cNvSpPr txBox="1"/>
          <p:nvPr>
            <p:ph idx="1" type="body"/>
          </p:nvPr>
        </p:nvSpPr>
        <p:spPr>
          <a:xfrm>
            <a:off x="350200" y="1412375"/>
            <a:ext cx="6066600" cy="5209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rgbClr val="0055A4"/>
              </a:buClr>
              <a:buSzPct val="84942"/>
              <a:buNone/>
            </a:pPr>
            <a:r>
              <a:rPr b="1" lang="en-US">
                <a:solidFill>
                  <a:srgbClr val="0055A4"/>
                </a:solidFill>
              </a:rPr>
              <a:t>Truth Table (1 = TRUE, 0 = FALSE)</a:t>
            </a:r>
            <a:br>
              <a:rPr b="1" lang="en-US">
                <a:solidFill>
                  <a:srgbClr val="0055A4"/>
                </a:solidFill>
              </a:rPr>
            </a:br>
            <a:endParaRPr/>
          </a:p>
          <a:p>
            <a:pPr indent="0" lvl="0" marL="0" rtl="0" algn="l">
              <a:lnSpc>
                <a:spcPct val="90000"/>
              </a:lnSpc>
              <a:spcBef>
                <a:spcPts val="660"/>
              </a:spcBef>
              <a:spcAft>
                <a:spcPts val="0"/>
              </a:spcAft>
              <a:buClr>
                <a:srgbClr val="7F7F7F"/>
              </a:buClr>
              <a:buSzPct val="84942"/>
              <a:buNone/>
            </a:pPr>
            <a:r>
              <a:rPr b="1" lang="en-US"/>
              <a:t>Inputs	    Output    </a:t>
            </a:r>
            <a:br>
              <a:rPr b="1" lang="en-US"/>
            </a:br>
            <a:br>
              <a:rPr lang="en-US" u="sng"/>
            </a:br>
            <a:r>
              <a:rPr lang="en-US"/>
              <a:t> </a:t>
            </a:r>
            <a:r>
              <a:rPr lang="en-US" u="sng"/>
              <a:t>A</a:t>
            </a:r>
            <a:r>
              <a:rPr lang="en-US" u="sng"/>
              <a:t>    B               A⋅B</a:t>
            </a:r>
            <a:endParaRPr u="sng"/>
          </a:p>
          <a:p>
            <a:pPr indent="0" lvl="0" marL="0" rtl="0" algn="l">
              <a:lnSpc>
                <a:spcPct val="90000"/>
              </a:lnSpc>
              <a:spcBef>
                <a:spcPts val="660"/>
              </a:spcBef>
              <a:spcAft>
                <a:spcPts val="0"/>
              </a:spcAft>
              <a:buClr>
                <a:srgbClr val="7F7F7F"/>
              </a:buClr>
              <a:buSzPct val="84942"/>
              <a:buNone/>
            </a:pPr>
            <a:r>
              <a:rPr lang="en-US"/>
              <a:t> 0    0	         </a:t>
            </a:r>
            <a:r>
              <a:rPr lang="en-US">
                <a:solidFill>
                  <a:srgbClr val="0055A4"/>
                </a:solidFill>
              </a:rPr>
              <a:t>0</a:t>
            </a:r>
            <a:r>
              <a:rPr lang="en-US"/>
              <a:t>	         </a:t>
            </a:r>
            <a:endParaRPr/>
          </a:p>
          <a:p>
            <a:pPr indent="0" lvl="0" marL="0" rtl="0" algn="l">
              <a:lnSpc>
                <a:spcPct val="90000"/>
              </a:lnSpc>
              <a:spcBef>
                <a:spcPts val="660"/>
              </a:spcBef>
              <a:spcAft>
                <a:spcPts val="0"/>
              </a:spcAft>
              <a:buClr>
                <a:srgbClr val="7F7F7F"/>
              </a:buClr>
              <a:buSzPct val="84942"/>
              <a:buNone/>
            </a:pPr>
            <a:r>
              <a:rPr lang="en-US"/>
              <a:t> 0    1	         </a:t>
            </a:r>
            <a:r>
              <a:rPr lang="en-US">
                <a:solidFill>
                  <a:srgbClr val="0055A4"/>
                </a:solidFill>
              </a:rPr>
              <a:t>0		</a:t>
            </a:r>
            <a:r>
              <a:rPr lang="en-US"/>
              <a:t> </a:t>
            </a:r>
            <a:endParaRPr>
              <a:solidFill>
                <a:srgbClr val="0055A4"/>
              </a:solidFill>
            </a:endParaRPr>
          </a:p>
          <a:p>
            <a:pPr indent="0" lvl="0" marL="0" rtl="0" algn="l">
              <a:lnSpc>
                <a:spcPct val="90000"/>
              </a:lnSpc>
              <a:spcBef>
                <a:spcPts val="660"/>
              </a:spcBef>
              <a:spcAft>
                <a:spcPts val="0"/>
              </a:spcAft>
              <a:buClr>
                <a:srgbClr val="7F7F7F"/>
              </a:buClr>
              <a:buSzPct val="84942"/>
              <a:buNone/>
            </a:pPr>
            <a:r>
              <a:rPr lang="en-US"/>
              <a:t> 1    0	         </a:t>
            </a:r>
            <a:r>
              <a:rPr lang="en-US">
                <a:solidFill>
                  <a:srgbClr val="0055A4"/>
                </a:solidFill>
              </a:rPr>
              <a:t>0		</a:t>
            </a:r>
            <a:endParaRPr>
              <a:solidFill>
                <a:srgbClr val="0055A4"/>
              </a:solidFill>
            </a:endParaRPr>
          </a:p>
          <a:p>
            <a:pPr indent="0" lvl="0" marL="0" rtl="0" algn="l">
              <a:lnSpc>
                <a:spcPct val="90000"/>
              </a:lnSpc>
              <a:spcBef>
                <a:spcPts val="660"/>
              </a:spcBef>
              <a:spcAft>
                <a:spcPts val="0"/>
              </a:spcAft>
              <a:buClr>
                <a:srgbClr val="7F7F7F"/>
              </a:buClr>
              <a:buSzPct val="84942"/>
              <a:buNone/>
            </a:pPr>
            <a:r>
              <a:rPr lang="en-US"/>
              <a:t> </a:t>
            </a:r>
            <a:r>
              <a:rPr lang="en-US"/>
              <a:t>1    1	         </a:t>
            </a:r>
            <a:r>
              <a:rPr lang="en-US">
                <a:solidFill>
                  <a:srgbClr val="0055A4"/>
                </a:solidFill>
              </a:rPr>
              <a:t>1</a:t>
            </a:r>
            <a:endParaRPr/>
          </a:p>
          <a:p>
            <a:pPr indent="-88900" lvl="0" marL="228600" rtl="0" algn="l">
              <a:lnSpc>
                <a:spcPct val="90000"/>
              </a:lnSpc>
              <a:spcBef>
                <a:spcPts val="660"/>
              </a:spcBef>
              <a:spcAft>
                <a:spcPts val="0"/>
              </a:spcAft>
              <a:buClr>
                <a:srgbClr val="7F7F7F"/>
              </a:buClr>
              <a:buSzPct val="84942"/>
              <a:buNone/>
            </a:pPr>
            <a:r>
              <a:t/>
            </a:r>
            <a:endParaRPr/>
          </a:p>
          <a:p>
            <a:pPr indent="-228600" lvl="0" marL="228600" rtl="0" algn="l">
              <a:lnSpc>
                <a:spcPct val="90000"/>
              </a:lnSpc>
              <a:spcBef>
                <a:spcPts val="660"/>
              </a:spcBef>
              <a:spcAft>
                <a:spcPts val="0"/>
              </a:spcAft>
              <a:buClr>
                <a:srgbClr val="7F7F7F"/>
              </a:buClr>
              <a:buSzPct val="84942"/>
              <a:buNone/>
            </a:pPr>
            <a:r>
              <a:t/>
            </a:r>
            <a:endParaRPr/>
          </a:p>
          <a:p>
            <a:pPr indent="-228600" lvl="0" marL="228600" rtl="0" algn="l">
              <a:lnSpc>
                <a:spcPct val="90000"/>
              </a:lnSpc>
              <a:spcBef>
                <a:spcPts val="720"/>
              </a:spcBef>
              <a:spcAft>
                <a:spcPts val="0"/>
              </a:spcAft>
              <a:buClr>
                <a:srgbClr val="0055A4"/>
              </a:buClr>
              <a:buSzPct val="108108"/>
              <a:buNone/>
            </a:pPr>
            <a:r>
              <a:rPr lang="en-US" sz="2400">
                <a:solidFill>
                  <a:srgbClr val="0055A4"/>
                </a:solidFill>
              </a:rPr>
              <a:t>AND Operation</a:t>
            </a:r>
            <a:endParaRPr/>
          </a:p>
          <a:p>
            <a:pPr indent="-203886" lvl="0" marL="228600" rtl="0" algn="l">
              <a:lnSpc>
                <a:spcPct val="90000"/>
              </a:lnSpc>
              <a:spcBef>
                <a:spcPts val="720"/>
              </a:spcBef>
              <a:spcAft>
                <a:spcPts val="0"/>
              </a:spcAft>
              <a:buClr>
                <a:srgbClr val="7F7F7F"/>
              </a:buClr>
              <a:buSzPct val="108107"/>
              <a:buChar char="•"/>
            </a:pPr>
            <a:r>
              <a:rPr lang="en-US" sz="2400"/>
              <a:t>Both input values must be TRUE for output to be TRUE</a:t>
            </a:r>
            <a:endParaRPr sz="2400"/>
          </a:p>
          <a:p>
            <a:pPr indent="-194310" lvl="0" marL="228600" rtl="0" algn="l">
              <a:lnSpc>
                <a:spcPct val="90000"/>
              </a:lnSpc>
              <a:spcBef>
                <a:spcPts val="720"/>
              </a:spcBef>
              <a:spcAft>
                <a:spcPts val="0"/>
              </a:spcAft>
              <a:buSzPct val="100000"/>
              <a:buChar char="•"/>
            </a:pPr>
            <a:r>
              <a:rPr lang="en-US" sz="2400"/>
              <a:t>Similar to MULTIPLICATION in elementary algebra: </a:t>
            </a:r>
            <a:endParaRPr sz="2400"/>
          </a:p>
          <a:p>
            <a:pPr indent="-232409" lvl="1" marL="685800" rtl="0" algn="l">
              <a:lnSpc>
                <a:spcPct val="90000"/>
              </a:lnSpc>
              <a:spcBef>
                <a:spcPts val="720"/>
              </a:spcBef>
              <a:spcAft>
                <a:spcPts val="0"/>
              </a:spcAft>
              <a:buSzPct val="100000"/>
              <a:buChar char="•"/>
            </a:pPr>
            <a:r>
              <a:rPr lang="en-US" sz="2400"/>
              <a:t>0</a:t>
            </a:r>
            <a:r>
              <a:rPr lang="en-US" sz="2400"/>
              <a:t>⋅</a:t>
            </a:r>
            <a:r>
              <a:rPr lang="en-US" sz="2400"/>
              <a:t>0 = 0,</a:t>
            </a:r>
            <a:r>
              <a:rPr lang="en-US"/>
              <a:t> 0⋅1</a:t>
            </a:r>
            <a:r>
              <a:rPr lang="en-US" sz="2400"/>
              <a:t> = 0, 1</a:t>
            </a:r>
            <a:r>
              <a:rPr lang="en-US"/>
              <a:t>⋅0 </a:t>
            </a:r>
            <a:r>
              <a:rPr lang="en-US" sz="2400"/>
              <a:t>=</a:t>
            </a:r>
            <a:r>
              <a:rPr lang="en-US"/>
              <a:t> 0, 1⋅1=1</a:t>
            </a:r>
            <a:endParaRPr/>
          </a:p>
          <a:p>
            <a:pPr indent="-202882" lvl="0" marL="228600" rtl="0" algn="l">
              <a:lnSpc>
                <a:spcPct val="90000"/>
              </a:lnSpc>
              <a:spcBef>
                <a:spcPts val="720"/>
              </a:spcBef>
              <a:spcAft>
                <a:spcPts val="0"/>
              </a:spcAft>
              <a:buSzPct val="64285"/>
              <a:buChar char="•"/>
            </a:pPr>
            <a:r>
              <a:rPr b="1" lang="en-US"/>
              <a:t>Operation symbols: </a:t>
            </a:r>
            <a:endParaRPr b="1"/>
          </a:p>
          <a:p>
            <a:pPr indent="-202882" lvl="1" marL="685800" rtl="0" algn="l">
              <a:lnSpc>
                <a:spcPct val="90000"/>
              </a:lnSpc>
              <a:spcBef>
                <a:spcPts val="720"/>
              </a:spcBef>
              <a:spcAft>
                <a:spcPts val="0"/>
              </a:spcAft>
              <a:buSzPct val="75000"/>
              <a:buChar char="•"/>
            </a:pPr>
            <a:r>
              <a:rPr lang="en-US"/>
              <a:t>A⋅B, A^B, A&amp;&amp;B, A and B</a:t>
            </a:r>
            <a:endParaRPr/>
          </a:p>
        </p:txBody>
      </p:sp>
      <p:grpSp>
        <p:nvGrpSpPr>
          <p:cNvPr id="358" name="Google Shape;358;p13"/>
          <p:cNvGrpSpPr/>
          <p:nvPr/>
        </p:nvGrpSpPr>
        <p:grpSpPr>
          <a:xfrm>
            <a:off x="6507061" y="1795078"/>
            <a:ext cx="4343400" cy="4648200"/>
            <a:chOff x="609600" y="1143000"/>
            <a:chExt cx="4343400" cy="4648200"/>
          </a:xfrm>
        </p:grpSpPr>
        <p:pic>
          <p:nvPicPr>
            <p:cNvPr id="359" name="Google Shape;359;p13"/>
            <p:cNvPicPr preferRelativeResize="0"/>
            <p:nvPr/>
          </p:nvPicPr>
          <p:blipFill rotWithShape="1">
            <a:blip r:embed="rId3">
              <a:alphaModFix/>
            </a:blip>
            <a:srcRect b="0" l="0" r="0" t="0"/>
            <a:stretch/>
          </p:blipFill>
          <p:spPr>
            <a:xfrm>
              <a:off x="609600" y="1219200"/>
              <a:ext cx="4343400" cy="1006475"/>
            </a:xfrm>
            <a:prstGeom prst="rect">
              <a:avLst/>
            </a:prstGeom>
            <a:noFill/>
            <a:ln>
              <a:noFill/>
            </a:ln>
          </p:spPr>
        </p:pic>
        <p:sp>
          <p:nvSpPr>
            <p:cNvPr id="360" name="Google Shape;360;p13"/>
            <p:cNvSpPr txBox="1"/>
            <p:nvPr/>
          </p:nvSpPr>
          <p:spPr>
            <a:xfrm>
              <a:off x="1752600" y="1143000"/>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361" name="Google Shape;361;p13"/>
            <p:cNvSpPr txBox="1"/>
            <p:nvPr/>
          </p:nvSpPr>
          <p:spPr>
            <a:xfrm>
              <a:off x="1752600" y="1676400"/>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362" name="Google Shape;362;p13"/>
            <p:cNvSpPr txBox="1"/>
            <p:nvPr/>
          </p:nvSpPr>
          <p:spPr>
            <a:xfrm>
              <a:off x="3276600" y="1390541"/>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0</a:t>
              </a:r>
              <a:endParaRPr sz="1800">
                <a:solidFill>
                  <a:schemeClr val="dk1"/>
                </a:solidFill>
                <a:latin typeface="Calibri"/>
                <a:ea typeface="Calibri"/>
                <a:cs typeface="Calibri"/>
                <a:sym typeface="Calibri"/>
              </a:endParaRPr>
            </a:p>
          </p:txBody>
        </p:sp>
        <p:pic>
          <p:nvPicPr>
            <p:cNvPr id="363" name="Google Shape;363;p13"/>
            <p:cNvPicPr preferRelativeResize="0"/>
            <p:nvPr/>
          </p:nvPicPr>
          <p:blipFill rotWithShape="1">
            <a:blip r:embed="rId4">
              <a:alphaModFix/>
            </a:blip>
            <a:srcRect b="0" l="0" r="0" t="0"/>
            <a:stretch/>
          </p:blipFill>
          <p:spPr>
            <a:xfrm>
              <a:off x="609600" y="2346325"/>
              <a:ext cx="4343400" cy="1006475"/>
            </a:xfrm>
            <a:prstGeom prst="rect">
              <a:avLst/>
            </a:prstGeom>
            <a:noFill/>
            <a:ln>
              <a:noFill/>
            </a:ln>
          </p:spPr>
        </p:pic>
        <p:sp>
          <p:nvSpPr>
            <p:cNvPr id="364" name="Google Shape;364;p13"/>
            <p:cNvSpPr txBox="1"/>
            <p:nvPr/>
          </p:nvSpPr>
          <p:spPr>
            <a:xfrm>
              <a:off x="1752600" y="2270125"/>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365" name="Google Shape;365;p13"/>
            <p:cNvSpPr txBox="1"/>
            <p:nvPr/>
          </p:nvSpPr>
          <p:spPr>
            <a:xfrm>
              <a:off x="1752600" y="2803525"/>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366" name="Google Shape;366;p13"/>
            <p:cNvSpPr txBox="1"/>
            <p:nvPr/>
          </p:nvSpPr>
          <p:spPr>
            <a:xfrm>
              <a:off x="3276600" y="2498725"/>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0</a:t>
              </a:r>
              <a:endParaRPr sz="1800">
                <a:solidFill>
                  <a:schemeClr val="dk1"/>
                </a:solidFill>
                <a:latin typeface="Calibri"/>
                <a:ea typeface="Calibri"/>
                <a:cs typeface="Calibri"/>
                <a:sym typeface="Calibri"/>
              </a:endParaRPr>
            </a:p>
          </p:txBody>
        </p:sp>
        <p:pic>
          <p:nvPicPr>
            <p:cNvPr id="367" name="Google Shape;367;p13"/>
            <p:cNvPicPr preferRelativeResize="0"/>
            <p:nvPr/>
          </p:nvPicPr>
          <p:blipFill rotWithShape="1">
            <a:blip r:embed="rId4">
              <a:alphaModFix/>
            </a:blip>
            <a:srcRect b="0" l="0" r="0" t="0"/>
            <a:stretch/>
          </p:blipFill>
          <p:spPr>
            <a:xfrm>
              <a:off x="609600" y="3581400"/>
              <a:ext cx="4343400" cy="1006475"/>
            </a:xfrm>
            <a:prstGeom prst="rect">
              <a:avLst/>
            </a:prstGeom>
            <a:noFill/>
            <a:ln>
              <a:noFill/>
            </a:ln>
          </p:spPr>
        </p:pic>
        <p:sp>
          <p:nvSpPr>
            <p:cNvPr id="368" name="Google Shape;368;p13"/>
            <p:cNvSpPr txBox="1"/>
            <p:nvPr/>
          </p:nvSpPr>
          <p:spPr>
            <a:xfrm>
              <a:off x="1752600" y="3505200"/>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369" name="Google Shape;369;p13"/>
            <p:cNvSpPr txBox="1"/>
            <p:nvPr/>
          </p:nvSpPr>
          <p:spPr>
            <a:xfrm>
              <a:off x="1752600" y="4038600"/>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370" name="Google Shape;370;p13"/>
            <p:cNvSpPr txBox="1"/>
            <p:nvPr/>
          </p:nvSpPr>
          <p:spPr>
            <a:xfrm>
              <a:off x="3276600" y="3733800"/>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0</a:t>
              </a:r>
              <a:endParaRPr sz="1800">
                <a:solidFill>
                  <a:schemeClr val="dk1"/>
                </a:solidFill>
                <a:latin typeface="Calibri"/>
                <a:ea typeface="Calibri"/>
                <a:cs typeface="Calibri"/>
                <a:sym typeface="Calibri"/>
              </a:endParaRPr>
            </a:p>
          </p:txBody>
        </p:sp>
        <p:pic>
          <p:nvPicPr>
            <p:cNvPr id="371" name="Google Shape;371;p13"/>
            <p:cNvPicPr preferRelativeResize="0"/>
            <p:nvPr/>
          </p:nvPicPr>
          <p:blipFill rotWithShape="1">
            <a:blip r:embed="rId4">
              <a:alphaModFix/>
            </a:blip>
            <a:srcRect b="0" l="0" r="0" t="0"/>
            <a:stretch/>
          </p:blipFill>
          <p:spPr>
            <a:xfrm>
              <a:off x="609600" y="4784725"/>
              <a:ext cx="4343400" cy="1006475"/>
            </a:xfrm>
            <a:prstGeom prst="rect">
              <a:avLst/>
            </a:prstGeom>
            <a:noFill/>
            <a:ln>
              <a:noFill/>
            </a:ln>
          </p:spPr>
        </p:pic>
        <p:sp>
          <p:nvSpPr>
            <p:cNvPr id="372" name="Google Shape;372;p13"/>
            <p:cNvSpPr txBox="1"/>
            <p:nvPr/>
          </p:nvSpPr>
          <p:spPr>
            <a:xfrm>
              <a:off x="1752600" y="4708525"/>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373" name="Google Shape;373;p13"/>
            <p:cNvSpPr txBox="1"/>
            <p:nvPr/>
          </p:nvSpPr>
          <p:spPr>
            <a:xfrm>
              <a:off x="1752600" y="5241925"/>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374" name="Google Shape;374;p13"/>
            <p:cNvSpPr txBox="1"/>
            <p:nvPr/>
          </p:nvSpPr>
          <p:spPr>
            <a:xfrm>
              <a:off x="3276600" y="4937125"/>
              <a:ext cx="533400" cy="39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1</a:t>
              </a:r>
              <a:endParaRPr sz="1800">
                <a:solidFill>
                  <a:schemeClr val="dk1"/>
                </a:solidFill>
                <a:latin typeface="Calibri"/>
                <a:ea typeface="Calibri"/>
                <a:cs typeface="Calibri"/>
                <a:sym typeface="Calibri"/>
              </a:endParaRPr>
            </a:p>
          </p:txBody>
        </p:sp>
      </p:grpSp>
      <p:pic>
        <p:nvPicPr>
          <p:cNvPr id="375" name="Google Shape;375;p13"/>
          <p:cNvPicPr preferRelativeResize="0"/>
          <p:nvPr/>
        </p:nvPicPr>
        <p:blipFill rotWithShape="1">
          <a:blip r:embed="rId3">
            <a:alphaModFix/>
          </a:blip>
          <a:srcRect b="0" l="22702" r="23804" t="0"/>
          <a:stretch/>
        </p:blipFill>
        <p:spPr>
          <a:xfrm>
            <a:off x="3181126" y="2857513"/>
            <a:ext cx="2323375" cy="1006475"/>
          </a:xfrm>
          <a:prstGeom prst="rect">
            <a:avLst/>
          </a:prstGeom>
          <a:noFill/>
          <a:ln>
            <a:noFill/>
          </a:ln>
        </p:spPr>
      </p:pic>
      <p:sp>
        <p:nvSpPr>
          <p:cNvPr id="376" name="Google Shape;376;p13"/>
          <p:cNvSpPr txBox="1"/>
          <p:nvPr/>
        </p:nvSpPr>
        <p:spPr>
          <a:xfrm>
            <a:off x="3256061" y="2671078"/>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rPr>
              <a:t>A</a:t>
            </a:r>
            <a:endParaRPr sz="1800">
              <a:solidFill>
                <a:schemeClr val="dk1"/>
              </a:solidFill>
              <a:latin typeface="Calibri"/>
              <a:ea typeface="Calibri"/>
              <a:cs typeface="Calibri"/>
              <a:sym typeface="Calibri"/>
            </a:endParaRPr>
          </a:p>
        </p:txBody>
      </p:sp>
      <p:sp>
        <p:nvSpPr>
          <p:cNvPr id="377" name="Google Shape;377;p13"/>
          <p:cNvSpPr txBox="1"/>
          <p:nvPr/>
        </p:nvSpPr>
        <p:spPr>
          <a:xfrm>
            <a:off x="3256061" y="3237503"/>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rPr>
              <a:t>B</a:t>
            </a:r>
            <a:endParaRPr sz="1800">
              <a:solidFill>
                <a:schemeClr val="dk1"/>
              </a:solidFill>
              <a:latin typeface="Calibri"/>
              <a:ea typeface="Calibri"/>
              <a:cs typeface="Calibri"/>
              <a:sym typeface="Calibri"/>
            </a:endParaRPr>
          </a:p>
        </p:txBody>
      </p:sp>
      <p:sp>
        <p:nvSpPr>
          <p:cNvPr id="378" name="Google Shape;378;p13"/>
          <p:cNvSpPr txBox="1"/>
          <p:nvPr/>
        </p:nvSpPr>
        <p:spPr>
          <a:xfrm>
            <a:off x="4793719" y="2918625"/>
            <a:ext cx="831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rPr>
              <a:t>A⋅B</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AND Gate</a:t>
            </a:r>
            <a:endParaRPr/>
          </a:p>
        </p:txBody>
      </p:sp>
      <p:pic>
        <p:nvPicPr>
          <p:cNvPr id="384" name="Google Shape;384;p14"/>
          <p:cNvPicPr preferRelativeResize="0"/>
          <p:nvPr>
            <p:ph idx="2" type="body"/>
          </p:nvPr>
        </p:nvPicPr>
        <p:blipFill rotWithShape="1">
          <a:blip r:embed="rId3">
            <a:alphaModFix/>
          </a:blip>
          <a:srcRect b="0" l="0" r="0" t="0"/>
          <a:stretch/>
        </p:blipFill>
        <p:spPr>
          <a:xfrm>
            <a:off x="6432259" y="2623977"/>
            <a:ext cx="5181600" cy="2754634"/>
          </a:xfrm>
          <a:prstGeom prst="rect">
            <a:avLst/>
          </a:prstGeom>
          <a:noFill/>
          <a:ln>
            <a:noFill/>
          </a:ln>
        </p:spPr>
      </p:pic>
      <p:sp>
        <p:nvSpPr>
          <p:cNvPr id="385" name="Google Shape;385;p14"/>
          <p:cNvSpPr txBox="1"/>
          <p:nvPr>
            <p:ph idx="1" type="body"/>
          </p:nvPr>
        </p:nvSpPr>
        <p:spPr>
          <a:xfrm>
            <a:off x="395925" y="1406251"/>
            <a:ext cx="5623800" cy="4770600"/>
          </a:xfrm>
          <a:prstGeom prst="rect">
            <a:avLst/>
          </a:prstGeom>
          <a:noFill/>
          <a:ln>
            <a:noFill/>
          </a:ln>
        </p:spPr>
        <p:txBody>
          <a:bodyPr anchorCtr="0" anchor="t" bIns="45700" lIns="91425" spcFirstLastPara="1" rIns="91425" wrap="square" tIns="45700">
            <a:normAutofit fontScale="77500" lnSpcReduction="20000"/>
          </a:bodyPr>
          <a:lstStyle/>
          <a:p>
            <a:pPr indent="-197167" lvl="0" marL="228600" rtl="0" algn="l">
              <a:lnSpc>
                <a:spcPct val="115000"/>
              </a:lnSpc>
              <a:spcBef>
                <a:spcPts val="0"/>
              </a:spcBef>
              <a:spcAft>
                <a:spcPts val="0"/>
              </a:spcAft>
              <a:buClr>
                <a:srgbClr val="7F7F7F"/>
              </a:buClr>
              <a:buSzPct val="78571"/>
              <a:buChar char="•"/>
            </a:pPr>
            <a:r>
              <a:rPr lang="en-US"/>
              <a:t>To build an AND gate: Two transistors connected together </a:t>
            </a:r>
            <a:r>
              <a:rPr b="1" lang="en-US"/>
              <a:t>in series</a:t>
            </a:r>
            <a:endParaRPr b="1"/>
          </a:p>
          <a:p>
            <a:pPr indent="-202882" lvl="1" marL="685800" rtl="0" algn="l">
              <a:lnSpc>
                <a:spcPct val="115000"/>
              </a:lnSpc>
              <a:spcBef>
                <a:spcPts val="0"/>
              </a:spcBef>
              <a:spcAft>
                <a:spcPts val="0"/>
              </a:spcAft>
              <a:buSzPct val="75000"/>
              <a:buChar char="•"/>
            </a:pPr>
            <a:r>
              <a:rPr b="1" lang="en-US"/>
              <a:t>Series: </a:t>
            </a:r>
            <a:r>
              <a:rPr lang="en-US"/>
              <a:t>the output of the first element is connected directly to the input of the second element, in sequence</a:t>
            </a:r>
            <a:endParaRPr/>
          </a:p>
          <a:p>
            <a:pPr indent="-202882" lvl="1" marL="685800" rtl="0" algn="l">
              <a:lnSpc>
                <a:spcPct val="115000"/>
              </a:lnSpc>
              <a:spcBef>
                <a:spcPts val="0"/>
              </a:spcBef>
              <a:spcAft>
                <a:spcPts val="0"/>
              </a:spcAft>
              <a:buSzPct val="75000"/>
              <a:buChar char="•"/>
            </a:pPr>
            <a:r>
              <a:rPr lang="en-US"/>
              <a:t>Key: </a:t>
            </a:r>
            <a:r>
              <a:rPr b="1" lang="en-US"/>
              <a:t>both transistors have to be on </a:t>
            </a:r>
            <a:r>
              <a:rPr lang="en-US"/>
              <a:t>for the total gate to be on. Just like the AND operation! </a:t>
            </a:r>
            <a:endParaRPr/>
          </a:p>
          <a:p>
            <a:pPr indent="-197167" lvl="0" marL="228600" rtl="0" algn="l">
              <a:lnSpc>
                <a:spcPct val="115000"/>
              </a:lnSpc>
              <a:spcBef>
                <a:spcPts val="660"/>
              </a:spcBef>
              <a:spcAft>
                <a:spcPts val="0"/>
              </a:spcAft>
              <a:buClr>
                <a:srgbClr val="7F7F7F"/>
              </a:buClr>
              <a:buSzPct val="78571"/>
              <a:buChar char="•"/>
            </a:pPr>
            <a:r>
              <a:rPr lang="en-US"/>
              <a:t>Two inputs (transistors A and B) and one output</a:t>
            </a:r>
            <a:endParaRPr/>
          </a:p>
          <a:p>
            <a:pPr indent="-197167" lvl="0" marL="228600" rtl="0" algn="l">
              <a:lnSpc>
                <a:spcPct val="115000"/>
              </a:lnSpc>
              <a:spcBef>
                <a:spcPts val="660"/>
              </a:spcBef>
              <a:spcAft>
                <a:spcPts val="0"/>
              </a:spcAft>
              <a:buClr>
                <a:srgbClr val="7F7F7F"/>
              </a:buClr>
              <a:buSzPct val="78571"/>
              <a:buChar char="•"/>
            </a:pPr>
            <a:r>
              <a:rPr lang="en-US"/>
              <a:t>Example 1:</a:t>
            </a:r>
            <a:endParaRPr/>
          </a:p>
          <a:p>
            <a:pPr indent="-222567" lvl="1" marL="685800" rtl="0" algn="l">
              <a:lnSpc>
                <a:spcPct val="115000"/>
              </a:lnSpc>
              <a:spcBef>
                <a:spcPts val="660"/>
              </a:spcBef>
              <a:spcAft>
                <a:spcPts val="0"/>
              </a:spcAft>
              <a:buClr>
                <a:srgbClr val="7F7F7F"/>
              </a:buClr>
              <a:buSzPct val="91666"/>
              <a:buChar char="•"/>
            </a:pPr>
            <a:r>
              <a:rPr lang="en-US"/>
              <a:t>Transistor A: Off (False)</a:t>
            </a:r>
            <a:endParaRPr/>
          </a:p>
          <a:p>
            <a:pPr indent="-222567" lvl="1" marL="685800" rtl="0" algn="l">
              <a:lnSpc>
                <a:spcPct val="115000"/>
              </a:lnSpc>
              <a:spcBef>
                <a:spcPts val="660"/>
              </a:spcBef>
              <a:spcAft>
                <a:spcPts val="0"/>
              </a:spcAft>
              <a:buClr>
                <a:srgbClr val="7F7F7F"/>
              </a:buClr>
              <a:buSzPct val="91666"/>
              <a:buChar char="•"/>
            </a:pPr>
            <a:r>
              <a:rPr lang="en-US"/>
              <a:t>Transistor B: On (True)</a:t>
            </a:r>
            <a:endParaRPr/>
          </a:p>
          <a:p>
            <a:pPr indent="-222567" lvl="1" marL="685800" rtl="0" algn="l">
              <a:lnSpc>
                <a:spcPct val="115000"/>
              </a:lnSpc>
              <a:spcBef>
                <a:spcPts val="660"/>
              </a:spcBef>
              <a:spcAft>
                <a:spcPts val="0"/>
              </a:spcAft>
              <a:buClr>
                <a:srgbClr val="7F7F7F"/>
              </a:buClr>
              <a:buSzPct val="91666"/>
              <a:buChar char="•"/>
            </a:pPr>
            <a:r>
              <a:rPr lang="en-US"/>
              <a:t>Output: Off (False)</a:t>
            </a:r>
            <a:endParaRPr/>
          </a:p>
          <a:p>
            <a:pPr indent="-88900" lvl="0" marL="228600" rtl="0" algn="l">
              <a:lnSpc>
                <a:spcPct val="115000"/>
              </a:lnSpc>
              <a:spcBef>
                <a:spcPts val="660"/>
              </a:spcBef>
              <a:spcAft>
                <a:spcPts val="0"/>
              </a:spcAft>
              <a:buClr>
                <a:srgbClr val="7F7F7F"/>
              </a:buClr>
              <a:buSzPct val="78571"/>
              <a:buNone/>
            </a:pPr>
            <a:r>
              <a:t/>
            </a:r>
            <a:endParaRPr/>
          </a:p>
        </p:txBody>
      </p:sp>
      <p:sp>
        <p:nvSpPr>
          <p:cNvPr id="386" name="Google Shape;386;p14"/>
          <p:cNvSpPr txBox="1"/>
          <p:nvPr/>
        </p:nvSpPr>
        <p:spPr>
          <a:xfrm>
            <a:off x="7444501" y="3989282"/>
            <a:ext cx="1101071"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Off  (False)</a:t>
            </a:r>
            <a:endParaRPr sz="1800">
              <a:solidFill>
                <a:schemeClr val="dk1"/>
              </a:solidFill>
              <a:latin typeface="Calibri"/>
              <a:ea typeface="Calibri"/>
              <a:cs typeface="Calibri"/>
              <a:sym typeface="Calibri"/>
            </a:endParaRPr>
          </a:p>
        </p:txBody>
      </p:sp>
      <p:sp>
        <p:nvSpPr>
          <p:cNvPr id="387" name="Google Shape;387;p14"/>
          <p:cNvSpPr txBox="1"/>
          <p:nvPr/>
        </p:nvSpPr>
        <p:spPr>
          <a:xfrm>
            <a:off x="9557813" y="3982832"/>
            <a:ext cx="98277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On (True)</a:t>
            </a:r>
            <a:endParaRPr sz="1800">
              <a:solidFill>
                <a:schemeClr val="dk1"/>
              </a:solidFill>
              <a:latin typeface="Calibri"/>
              <a:ea typeface="Calibri"/>
              <a:cs typeface="Calibri"/>
              <a:sym typeface="Calibri"/>
            </a:endParaRPr>
          </a:p>
        </p:txBody>
      </p:sp>
      <p:sp>
        <p:nvSpPr>
          <p:cNvPr id="388" name="Google Shape;388;p14"/>
          <p:cNvSpPr txBox="1"/>
          <p:nvPr/>
        </p:nvSpPr>
        <p:spPr>
          <a:xfrm>
            <a:off x="10485870" y="3593416"/>
            <a:ext cx="1101071" cy="5231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Off  (False)</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Quattrocento Sans"/>
              <a:buNone/>
            </a:pPr>
            <a:r>
              <a:rPr lang="en-US"/>
              <a:t>Logic Gates and Boolean Algebra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15"/>
          <p:cNvPicPr preferRelativeResize="0"/>
          <p:nvPr>
            <p:ph idx="2" type="body"/>
          </p:nvPr>
        </p:nvPicPr>
        <p:blipFill rotWithShape="1">
          <a:blip r:embed="rId3">
            <a:alphaModFix/>
          </a:blip>
          <a:srcRect b="0" l="0" r="0" t="0"/>
          <a:stretch/>
        </p:blipFill>
        <p:spPr>
          <a:xfrm>
            <a:off x="6465815" y="2749453"/>
            <a:ext cx="5181600" cy="2637905"/>
          </a:xfrm>
          <a:prstGeom prst="rect">
            <a:avLst/>
          </a:prstGeom>
          <a:noFill/>
          <a:ln>
            <a:noFill/>
          </a:ln>
        </p:spPr>
      </p:pic>
      <p:sp>
        <p:nvSpPr>
          <p:cNvPr id="394" name="Google Shape;394;p1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AND Gate</a:t>
            </a:r>
            <a:endParaRPr/>
          </a:p>
        </p:txBody>
      </p:sp>
      <p:sp>
        <p:nvSpPr>
          <p:cNvPr id="395" name="Google Shape;395;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660"/>
              </a:spcBef>
              <a:spcAft>
                <a:spcPts val="0"/>
              </a:spcAft>
              <a:buNone/>
            </a:pPr>
            <a:r>
              <a:rPr lang="en-US"/>
              <a:t>Example 2:</a:t>
            </a:r>
            <a:endParaRPr/>
          </a:p>
          <a:p>
            <a:pPr indent="0" lvl="0" marL="0" rtl="0" algn="l">
              <a:lnSpc>
                <a:spcPct val="90000"/>
              </a:lnSpc>
              <a:spcBef>
                <a:spcPts val="0"/>
              </a:spcBef>
              <a:spcAft>
                <a:spcPts val="0"/>
              </a:spcAft>
              <a:buNone/>
            </a:pPr>
            <a:r>
              <a:t/>
            </a:r>
            <a:endParaRPr/>
          </a:p>
          <a:p>
            <a:pPr indent="-228600" lvl="0" marL="228600" rtl="0" algn="l">
              <a:lnSpc>
                <a:spcPct val="90000"/>
              </a:lnSpc>
              <a:spcBef>
                <a:spcPts val="0"/>
              </a:spcBef>
              <a:spcAft>
                <a:spcPts val="0"/>
              </a:spcAft>
              <a:buClr>
                <a:srgbClr val="7F7F7F"/>
              </a:buClr>
              <a:buSzPts val="2200"/>
              <a:buChar char="•"/>
            </a:pPr>
            <a:r>
              <a:rPr lang="en-US"/>
              <a:t>Transistor A: On (True)</a:t>
            </a:r>
            <a:endParaRPr/>
          </a:p>
          <a:p>
            <a:pPr indent="-228600" lvl="0" marL="228600" rtl="0" algn="l">
              <a:lnSpc>
                <a:spcPct val="90000"/>
              </a:lnSpc>
              <a:spcBef>
                <a:spcPts val="660"/>
              </a:spcBef>
              <a:spcAft>
                <a:spcPts val="0"/>
              </a:spcAft>
              <a:buClr>
                <a:srgbClr val="7F7F7F"/>
              </a:buClr>
              <a:buSzPts val="2200"/>
              <a:buChar char="•"/>
            </a:pPr>
            <a:r>
              <a:rPr lang="en-US"/>
              <a:t>Transistor B: On (True)</a:t>
            </a:r>
            <a:endParaRPr/>
          </a:p>
          <a:p>
            <a:pPr indent="-228600" lvl="0" marL="228600" rtl="0" algn="l">
              <a:lnSpc>
                <a:spcPct val="90000"/>
              </a:lnSpc>
              <a:spcBef>
                <a:spcPts val="660"/>
              </a:spcBef>
              <a:spcAft>
                <a:spcPts val="0"/>
              </a:spcAft>
              <a:buClr>
                <a:srgbClr val="7F7F7F"/>
              </a:buClr>
              <a:buSzPts val="2200"/>
              <a:buChar char="•"/>
            </a:pPr>
            <a:r>
              <a:rPr lang="en-US"/>
              <a:t>Output: On (True)</a:t>
            </a:r>
            <a:endParaRPr/>
          </a:p>
          <a:p>
            <a:pPr indent="-88900" lvl="0" marL="228600" rtl="0" algn="l">
              <a:lnSpc>
                <a:spcPct val="90000"/>
              </a:lnSpc>
              <a:spcBef>
                <a:spcPts val="660"/>
              </a:spcBef>
              <a:spcAft>
                <a:spcPts val="0"/>
              </a:spcAft>
              <a:buClr>
                <a:srgbClr val="7F7F7F"/>
              </a:buClr>
              <a:buSzPts val="2200"/>
              <a:buNone/>
            </a:pPr>
            <a:r>
              <a:t/>
            </a:r>
            <a:endParaRPr/>
          </a:p>
        </p:txBody>
      </p:sp>
      <p:sp>
        <p:nvSpPr>
          <p:cNvPr id="396" name="Google Shape;396;p15"/>
          <p:cNvSpPr txBox="1"/>
          <p:nvPr/>
        </p:nvSpPr>
        <p:spPr>
          <a:xfrm>
            <a:off x="7444501" y="3989282"/>
            <a:ext cx="98277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On (True)</a:t>
            </a:r>
            <a:endParaRPr b="1" sz="1400">
              <a:solidFill>
                <a:schemeClr val="lt1"/>
              </a:solidFill>
              <a:latin typeface="Arial"/>
              <a:ea typeface="Arial"/>
              <a:cs typeface="Arial"/>
              <a:sym typeface="Arial"/>
            </a:endParaRPr>
          </a:p>
        </p:txBody>
      </p:sp>
      <p:sp>
        <p:nvSpPr>
          <p:cNvPr id="397" name="Google Shape;397;p15"/>
          <p:cNvSpPr txBox="1"/>
          <p:nvPr/>
        </p:nvSpPr>
        <p:spPr>
          <a:xfrm>
            <a:off x="9557813" y="3982832"/>
            <a:ext cx="98277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On (True)</a:t>
            </a:r>
            <a:endParaRPr sz="1800">
              <a:solidFill>
                <a:schemeClr val="dk1"/>
              </a:solidFill>
              <a:latin typeface="Calibri"/>
              <a:ea typeface="Calibri"/>
              <a:cs typeface="Calibri"/>
              <a:sym typeface="Calibri"/>
            </a:endParaRPr>
          </a:p>
        </p:txBody>
      </p:sp>
      <p:sp>
        <p:nvSpPr>
          <p:cNvPr id="398" name="Google Shape;398;p15"/>
          <p:cNvSpPr txBox="1"/>
          <p:nvPr/>
        </p:nvSpPr>
        <p:spPr>
          <a:xfrm>
            <a:off x="10602614" y="3675055"/>
            <a:ext cx="98277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On (True)</a:t>
            </a:r>
            <a:endParaRPr b="1" sz="1400">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Boolean Operations: OR Gate</a:t>
            </a:r>
            <a:endParaRPr/>
          </a:p>
        </p:txBody>
      </p:sp>
      <p:grpSp>
        <p:nvGrpSpPr>
          <p:cNvPr id="404" name="Google Shape;404;p17"/>
          <p:cNvGrpSpPr/>
          <p:nvPr/>
        </p:nvGrpSpPr>
        <p:grpSpPr>
          <a:xfrm>
            <a:off x="6477000" y="1696674"/>
            <a:ext cx="4572000" cy="5016500"/>
            <a:chOff x="533400" y="1143000"/>
            <a:chExt cx="4572000" cy="5016500"/>
          </a:xfrm>
        </p:grpSpPr>
        <p:pic>
          <p:nvPicPr>
            <p:cNvPr id="405" name="Google Shape;405;p17"/>
            <p:cNvPicPr preferRelativeResize="0"/>
            <p:nvPr/>
          </p:nvPicPr>
          <p:blipFill rotWithShape="1">
            <a:blip r:embed="rId3">
              <a:alphaModFix/>
            </a:blip>
            <a:srcRect b="0" l="0" r="0" t="0"/>
            <a:stretch/>
          </p:blipFill>
          <p:spPr>
            <a:xfrm>
              <a:off x="533400" y="1219200"/>
              <a:ext cx="4572000" cy="1054100"/>
            </a:xfrm>
            <a:prstGeom prst="rect">
              <a:avLst/>
            </a:prstGeom>
            <a:noFill/>
            <a:ln>
              <a:noFill/>
            </a:ln>
          </p:spPr>
        </p:pic>
        <p:sp>
          <p:nvSpPr>
            <p:cNvPr id="406" name="Google Shape;406;p17"/>
            <p:cNvSpPr txBox="1"/>
            <p:nvPr/>
          </p:nvSpPr>
          <p:spPr>
            <a:xfrm>
              <a:off x="1752600" y="11430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407" name="Google Shape;407;p17"/>
            <p:cNvSpPr txBox="1"/>
            <p:nvPr/>
          </p:nvSpPr>
          <p:spPr>
            <a:xfrm>
              <a:off x="1752600" y="16764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408" name="Google Shape;408;p17"/>
            <p:cNvSpPr txBox="1"/>
            <p:nvPr/>
          </p:nvSpPr>
          <p:spPr>
            <a:xfrm>
              <a:off x="3276600" y="13716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0</a:t>
              </a:r>
              <a:endParaRPr sz="1800">
                <a:solidFill>
                  <a:schemeClr val="dk1"/>
                </a:solidFill>
                <a:latin typeface="Calibri"/>
                <a:ea typeface="Calibri"/>
                <a:cs typeface="Calibri"/>
                <a:sym typeface="Calibri"/>
              </a:endParaRPr>
            </a:p>
          </p:txBody>
        </p:sp>
        <p:pic>
          <p:nvPicPr>
            <p:cNvPr id="409" name="Google Shape;409;p17"/>
            <p:cNvPicPr preferRelativeResize="0"/>
            <p:nvPr/>
          </p:nvPicPr>
          <p:blipFill rotWithShape="1">
            <a:blip r:embed="rId3">
              <a:alphaModFix/>
            </a:blip>
            <a:srcRect b="0" l="0" r="0" t="0"/>
            <a:stretch/>
          </p:blipFill>
          <p:spPr>
            <a:xfrm>
              <a:off x="533400" y="2451100"/>
              <a:ext cx="4572000" cy="1054100"/>
            </a:xfrm>
            <a:prstGeom prst="rect">
              <a:avLst/>
            </a:prstGeom>
            <a:noFill/>
            <a:ln>
              <a:noFill/>
            </a:ln>
          </p:spPr>
        </p:pic>
        <p:sp>
          <p:nvSpPr>
            <p:cNvPr id="410" name="Google Shape;410;p17"/>
            <p:cNvSpPr txBox="1"/>
            <p:nvPr/>
          </p:nvSpPr>
          <p:spPr>
            <a:xfrm>
              <a:off x="1752600" y="23749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411" name="Google Shape;411;p17"/>
            <p:cNvSpPr txBox="1"/>
            <p:nvPr/>
          </p:nvSpPr>
          <p:spPr>
            <a:xfrm>
              <a:off x="1752600" y="29083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412" name="Google Shape;412;p17"/>
            <p:cNvSpPr txBox="1"/>
            <p:nvPr/>
          </p:nvSpPr>
          <p:spPr>
            <a:xfrm>
              <a:off x="3276600" y="26035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1</a:t>
              </a:r>
              <a:endParaRPr sz="1800">
                <a:solidFill>
                  <a:schemeClr val="dk1"/>
                </a:solidFill>
                <a:latin typeface="Calibri"/>
                <a:ea typeface="Calibri"/>
                <a:cs typeface="Calibri"/>
                <a:sym typeface="Calibri"/>
              </a:endParaRPr>
            </a:p>
          </p:txBody>
        </p:sp>
        <p:pic>
          <p:nvPicPr>
            <p:cNvPr id="413" name="Google Shape;413;p17"/>
            <p:cNvPicPr preferRelativeResize="0"/>
            <p:nvPr/>
          </p:nvPicPr>
          <p:blipFill rotWithShape="1">
            <a:blip r:embed="rId3">
              <a:alphaModFix/>
            </a:blip>
            <a:srcRect b="0" l="0" r="0" t="0"/>
            <a:stretch/>
          </p:blipFill>
          <p:spPr>
            <a:xfrm>
              <a:off x="533400" y="3810000"/>
              <a:ext cx="4572000" cy="1054100"/>
            </a:xfrm>
            <a:prstGeom prst="rect">
              <a:avLst/>
            </a:prstGeom>
            <a:noFill/>
            <a:ln>
              <a:noFill/>
            </a:ln>
          </p:spPr>
        </p:pic>
        <p:sp>
          <p:nvSpPr>
            <p:cNvPr id="414" name="Google Shape;414;p17"/>
            <p:cNvSpPr txBox="1"/>
            <p:nvPr/>
          </p:nvSpPr>
          <p:spPr>
            <a:xfrm>
              <a:off x="1752600" y="37338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415" name="Google Shape;415;p17"/>
            <p:cNvSpPr txBox="1"/>
            <p:nvPr/>
          </p:nvSpPr>
          <p:spPr>
            <a:xfrm>
              <a:off x="1752600" y="42672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416" name="Google Shape;416;p17"/>
            <p:cNvSpPr txBox="1"/>
            <p:nvPr/>
          </p:nvSpPr>
          <p:spPr>
            <a:xfrm>
              <a:off x="3276600" y="39624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1</a:t>
              </a:r>
              <a:endParaRPr sz="1800">
                <a:solidFill>
                  <a:schemeClr val="dk1"/>
                </a:solidFill>
                <a:latin typeface="Calibri"/>
                <a:ea typeface="Calibri"/>
                <a:cs typeface="Calibri"/>
                <a:sym typeface="Calibri"/>
              </a:endParaRPr>
            </a:p>
          </p:txBody>
        </p:sp>
        <p:pic>
          <p:nvPicPr>
            <p:cNvPr id="417" name="Google Shape;417;p17"/>
            <p:cNvPicPr preferRelativeResize="0"/>
            <p:nvPr/>
          </p:nvPicPr>
          <p:blipFill rotWithShape="1">
            <a:blip r:embed="rId3">
              <a:alphaModFix/>
            </a:blip>
            <a:srcRect b="0" l="0" r="0" t="0"/>
            <a:stretch/>
          </p:blipFill>
          <p:spPr>
            <a:xfrm>
              <a:off x="533400" y="5105400"/>
              <a:ext cx="4572000" cy="1054100"/>
            </a:xfrm>
            <a:prstGeom prst="rect">
              <a:avLst/>
            </a:prstGeom>
            <a:noFill/>
            <a:ln>
              <a:noFill/>
            </a:ln>
          </p:spPr>
        </p:pic>
        <p:sp>
          <p:nvSpPr>
            <p:cNvPr id="418" name="Google Shape;418;p17"/>
            <p:cNvSpPr txBox="1"/>
            <p:nvPr/>
          </p:nvSpPr>
          <p:spPr>
            <a:xfrm>
              <a:off x="1752600" y="50292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419" name="Google Shape;419;p17"/>
            <p:cNvSpPr txBox="1"/>
            <p:nvPr/>
          </p:nvSpPr>
          <p:spPr>
            <a:xfrm>
              <a:off x="1752600" y="55626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420" name="Google Shape;420;p17"/>
            <p:cNvSpPr txBox="1"/>
            <p:nvPr/>
          </p:nvSpPr>
          <p:spPr>
            <a:xfrm>
              <a:off x="3276600" y="52578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1</a:t>
              </a:r>
              <a:endParaRPr sz="1800">
                <a:solidFill>
                  <a:schemeClr val="dk1"/>
                </a:solidFill>
                <a:latin typeface="Calibri"/>
                <a:ea typeface="Calibri"/>
                <a:cs typeface="Calibri"/>
                <a:sym typeface="Calibri"/>
              </a:endParaRPr>
            </a:p>
          </p:txBody>
        </p:sp>
      </p:grpSp>
      <p:sp>
        <p:nvSpPr>
          <p:cNvPr id="421" name="Google Shape;421;p17"/>
          <p:cNvSpPr txBox="1"/>
          <p:nvPr>
            <p:ph idx="1" type="body"/>
          </p:nvPr>
        </p:nvSpPr>
        <p:spPr>
          <a:xfrm>
            <a:off x="186350" y="1399100"/>
            <a:ext cx="6290700" cy="5314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rgbClr val="0055A4"/>
              </a:buClr>
              <a:buSzPct val="84942"/>
              <a:buNone/>
            </a:pPr>
            <a:r>
              <a:rPr b="1" lang="en-US">
                <a:solidFill>
                  <a:srgbClr val="0055A4"/>
                </a:solidFill>
              </a:rPr>
              <a:t>Truth Table (1 = TRUE, 0 = FALSE)</a:t>
            </a:r>
            <a:br>
              <a:rPr b="1" lang="en-US">
                <a:solidFill>
                  <a:srgbClr val="0055A4"/>
                </a:solidFill>
              </a:rPr>
            </a:br>
            <a:endParaRPr/>
          </a:p>
          <a:p>
            <a:pPr indent="0" lvl="0" marL="0" rtl="0" algn="l">
              <a:lnSpc>
                <a:spcPct val="90000"/>
              </a:lnSpc>
              <a:spcBef>
                <a:spcPts val="660"/>
              </a:spcBef>
              <a:spcAft>
                <a:spcPts val="0"/>
              </a:spcAft>
              <a:buClr>
                <a:srgbClr val="7F7F7F"/>
              </a:buClr>
              <a:buSzPct val="84942"/>
              <a:buNone/>
            </a:pPr>
            <a:r>
              <a:rPr b="1" lang="en-US"/>
              <a:t>Inputs	    Output    </a:t>
            </a:r>
            <a:br>
              <a:rPr b="1" lang="en-US"/>
            </a:br>
            <a:br>
              <a:rPr lang="en-US" u="sng"/>
            </a:br>
            <a:r>
              <a:rPr lang="en-US"/>
              <a:t> </a:t>
            </a:r>
            <a:r>
              <a:rPr lang="en-US" u="sng"/>
              <a:t>A    B               A⋅B</a:t>
            </a:r>
            <a:endParaRPr u="sng"/>
          </a:p>
          <a:p>
            <a:pPr indent="0" lvl="0" marL="0" rtl="0" algn="l">
              <a:lnSpc>
                <a:spcPct val="90000"/>
              </a:lnSpc>
              <a:spcBef>
                <a:spcPts val="660"/>
              </a:spcBef>
              <a:spcAft>
                <a:spcPts val="0"/>
              </a:spcAft>
              <a:buClr>
                <a:srgbClr val="7F7F7F"/>
              </a:buClr>
              <a:buSzPct val="84942"/>
              <a:buNone/>
            </a:pPr>
            <a:r>
              <a:rPr lang="en-US"/>
              <a:t> 0    0	         </a:t>
            </a:r>
            <a:r>
              <a:rPr lang="en-US">
                <a:solidFill>
                  <a:srgbClr val="0055A4"/>
                </a:solidFill>
              </a:rPr>
              <a:t>0</a:t>
            </a:r>
            <a:r>
              <a:rPr lang="en-US"/>
              <a:t>	         </a:t>
            </a:r>
            <a:endParaRPr/>
          </a:p>
          <a:p>
            <a:pPr indent="0" lvl="0" marL="0" rtl="0" algn="l">
              <a:lnSpc>
                <a:spcPct val="90000"/>
              </a:lnSpc>
              <a:spcBef>
                <a:spcPts val="660"/>
              </a:spcBef>
              <a:spcAft>
                <a:spcPts val="0"/>
              </a:spcAft>
              <a:buClr>
                <a:srgbClr val="7F7F7F"/>
              </a:buClr>
              <a:buSzPct val="84942"/>
              <a:buNone/>
            </a:pPr>
            <a:r>
              <a:rPr lang="en-US"/>
              <a:t> 0    1	         </a:t>
            </a:r>
            <a:r>
              <a:rPr lang="en-US">
                <a:solidFill>
                  <a:srgbClr val="0055A4"/>
                </a:solidFill>
              </a:rPr>
              <a:t>1</a:t>
            </a:r>
            <a:r>
              <a:rPr lang="en-US">
                <a:solidFill>
                  <a:srgbClr val="0055A4"/>
                </a:solidFill>
              </a:rPr>
              <a:t>		</a:t>
            </a:r>
            <a:r>
              <a:rPr lang="en-US"/>
              <a:t> </a:t>
            </a:r>
            <a:endParaRPr>
              <a:solidFill>
                <a:srgbClr val="0055A4"/>
              </a:solidFill>
            </a:endParaRPr>
          </a:p>
          <a:p>
            <a:pPr indent="0" lvl="0" marL="0" rtl="0" algn="l">
              <a:lnSpc>
                <a:spcPct val="90000"/>
              </a:lnSpc>
              <a:spcBef>
                <a:spcPts val="660"/>
              </a:spcBef>
              <a:spcAft>
                <a:spcPts val="0"/>
              </a:spcAft>
              <a:buClr>
                <a:srgbClr val="7F7F7F"/>
              </a:buClr>
              <a:buSzPct val="84942"/>
              <a:buNone/>
            </a:pPr>
            <a:r>
              <a:rPr lang="en-US"/>
              <a:t> 1    0	         </a:t>
            </a:r>
            <a:r>
              <a:rPr lang="en-US">
                <a:solidFill>
                  <a:srgbClr val="0055A4"/>
                </a:solidFill>
              </a:rPr>
              <a:t>1</a:t>
            </a:r>
            <a:r>
              <a:rPr lang="en-US">
                <a:solidFill>
                  <a:srgbClr val="0055A4"/>
                </a:solidFill>
              </a:rPr>
              <a:t>		</a:t>
            </a:r>
            <a:endParaRPr>
              <a:solidFill>
                <a:srgbClr val="0055A4"/>
              </a:solidFill>
            </a:endParaRPr>
          </a:p>
          <a:p>
            <a:pPr indent="0" lvl="0" marL="0" rtl="0" algn="l">
              <a:lnSpc>
                <a:spcPct val="90000"/>
              </a:lnSpc>
              <a:spcBef>
                <a:spcPts val="660"/>
              </a:spcBef>
              <a:spcAft>
                <a:spcPts val="0"/>
              </a:spcAft>
              <a:buClr>
                <a:srgbClr val="7F7F7F"/>
              </a:buClr>
              <a:buSzPct val="84942"/>
              <a:buNone/>
            </a:pPr>
            <a:r>
              <a:rPr lang="en-US"/>
              <a:t> 1    1	         </a:t>
            </a:r>
            <a:r>
              <a:rPr lang="en-US">
                <a:solidFill>
                  <a:srgbClr val="0055A4"/>
                </a:solidFill>
              </a:rPr>
              <a:t>1</a:t>
            </a:r>
            <a:endParaRPr/>
          </a:p>
          <a:p>
            <a:pPr indent="-88900" lvl="0" marL="228600" rtl="0" algn="l">
              <a:lnSpc>
                <a:spcPct val="90000"/>
              </a:lnSpc>
              <a:spcBef>
                <a:spcPts val="660"/>
              </a:spcBef>
              <a:spcAft>
                <a:spcPts val="0"/>
              </a:spcAft>
              <a:buClr>
                <a:srgbClr val="7F7F7F"/>
              </a:buClr>
              <a:buSzPct val="84942"/>
              <a:buNone/>
            </a:pPr>
            <a:r>
              <a:t/>
            </a:r>
            <a:endParaRPr/>
          </a:p>
          <a:p>
            <a:pPr indent="-228600" lvl="0" marL="228600" rtl="0" algn="l">
              <a:lnSpc>
                <a:spcPct val="90000"/>
              </a:lnSpc>
              <a:spcBef>
                <a:spcPts val="660"/>
              </a:spcBef>
              <a:spcAft>
                <a:spcPts val="0"/>
              </a:spcAft>
              <a:buClr>
                <a:srgbClr val="7F7F7F"/>
              </a:buClr>
              <a:buSzPct val="84942"/>
              <a:buNone/>
            </a:pPr>
            <a:r>
              <a:t/>
            </a:r>
            <a:endParaRPr/>
          </a:p>
          <a:p>
            <a:pPr indent="-228600" lvl="0" marL="228600" rtl="0" algn="l">
              <a:lnSpc>
                <a:spcPct val="90000"/>
              </a:lnSpc>
              <a:spcBef>
                <a:spcPts val="720"/>
              </a:spcBef>
              <a:spcAft>
                <a:spcPts val="0"/>
              </a:spcAft>
              <a:buClr>
                <a:srgbClr val="0055A4"/>
              </a:buClr>
              <a:buSzPct val="108107"/>
              <a:buNone/>
            </a:pPr>
            <a:r>
              <a:rPr lang="en-US" sz="2400">
                <a:solidFill>
                  <a:srgbClr val="0055A4"/>
                </a:solidFill>
              </a:rPr>
              <a:t>OR</a:t>
            </a:r>
            <a:r>
              <a:rPr lang="en-US" sz="2400">
                <a:solidFill>
                  <a:srgbClr val="0055A4"/>
                </a:solidFill>
              </a:rPr>
              <a:t> Operation⋁</a:t>
            </a:r>
            <a:endParaRPr/>
          </a:p>
          <a:p>
            <a:pPr indent="-203886" lvl="0" marL="228600" rtl="0" algn="l">
              <a:lnSpc>
                <a:spcPct val="90000"/>
              </a:lnSpc>
              <a:spcBef>
                <a:spcPts val="720"/>
              </a:spcBef>
              <a:spcAft>
                <a:spcPts val="0"/>
              </a:spcAft>
              <a:buClr>
                <a:srgbClr val="7F7F7F"/>
              </a:buClr>
              <a:buSzPct val="108107"/>
              <a:buChar char="•"/>
            </a:pPr>
            <a:r>
              <a:rPr lang="en-US" sz="2400"/>
              <a:t>Both input values must be FALSE for output to be FALSE</a:t>
            </a:r>
            <a:endParaRPr sz="2400"/>
          </a:p>
          <a:p>
            <a:pPr indent="-194310" lvl="0" marL="228600" rtl="0" algn="l">
              <a:lnSpc>
                <a:spcPct val="90000"/>
              </a:lnSpc>
              <a:spcBef>
                <a:spcPts val="720"/>
              </a:spcBef>
              <a:spcAft>
                <a:spcPts val="0"/>
              </a:spcAft>
              <a:buSzPct val="100000"/>
              <a:buChar char="•"/>
            </a:pPr>
            <a:r>
              <a:rPr lang="en-US" sz="2400"/>
              <a:t>Similar to ADDITION in elementary algebra: </a:t>
            </a:r>
            <a:endParaRPr sz="2400"/>
          </a:p>
          <a:p>
            <a:pPr indent="-232409" lvl="1" marL="685800" rtl="0" algn="l">
              <a:lnSpc>
                <a:spcPct val="90000"/>
              </a:lnSpc>
              <a:spcBef>
                <a:spcPts val="720"/>
              </a:spcBef>
              <a:spcAft>
                <a:spcPts val="0"/>
              </a:spcAft>
              <a:buSzPct val="100000"/>
              <a:buChar char="•"/>
            </a:pPr>
            <a:r>
              <a:rPr lang="en-US" sz="2400"/>
              <a:t>0</a:t>
            </a:r>
            <a:r>
              <a:rPr lang="en-US"/>
              <a:t>+</a:t>
            </a:r>
            <a:r>
              <a:rPr lang="en-US" sz="2400"/>
              <a:t>0 = 0,</a:t>
            </a:r>
            <a:r>
              <a:rPr lang="en-US"/>
              <a:t> 0+1</a:t>
            </a:r>
            <a:r>
              <a:rPr lang="en-US" sz="2400"/>
              <a:t> = </a:t>
            </a:r>
            <a:r>
              <a:rPr lang="en-US"/>
              <a:t>1</a:t>
            </a:r>
            <a:r>
              <a:rPr lang="en-US" sz="2400"/>
              <a:t>, 1</a:t>
            </a:r>
            <a:r>
              <a:rPr lang="en-US"/>
              <a:t>+</a:t>
            </a:r>
            <a:r>
              <a:rPr lang="en-US"/>
              <a:t>0 = 0, 1+1=1… wait what? </a:t>
            </a:r>
            <a:endParaRPr/>
          </a:p>
          <a:p>
            <a:pPr indent="-202882" lvl="0" marL="228600" rtl="0" algn="l">
              <a:lnSpc>
                <a:spcPct val="90000"/>
              </a:lnSpc>
              <a:spcBef>
                <a:spcPts val="720"/>
              </a:spcBef>
              <a:spcAft>
                <a:spcPts val="0"/>
              </a:spcAft>
              <a:buSzPct val="64285"/>
              <a:buChar char="•"/>
            </a:pPr>
            <a:r>
              <a:rPr b="1" lang="en-US"/>
              <a:t>Operation symbols: </a:t>
            </a:r>
            <a:endParaRPr b="1"/>
          </a:p>
          <a:p>
            <a:pPr indent="-202882" lvl="1" marL="685800" rtl="0" algn="l">
              <a:lnSpc>
                <a:spcPct val="90000"/>
              </a:lnSpc>
              <a:spcBef>
                <a:spcPts val="720"/>
              </a:spcBef>
              <a:spcAft>
                <a:spcPts val="0"/>
              </a:spcAft>
              <a:buSzPct val="75000"/>
              <a:buChar char="•"/>
            </a:pPr>
            <a:r>
              <a:rPr lang="en-US"/>
              <a:t>A+B, A</a:t>
            </a:r>
            <a:r>
              <a:rPr lang="en-US" sz="1509"/>
              <a:t>⋁</a:t>
            </a:r>
            <a:r>
              <a:rPr lang="en-US"/>
              <a:t>B , A||B, A or B</a:t>
            </a:r>
            <a:endParaRPr/>
          </a:p>
        </p:txBody>
      </p:sp>
      <p:pic>
        <p:nvPicPr>
          <p:cNvPr id="422" name="Google Shape;422;p17"/>
          <p:cNvPicPr preferRelativeResize="0"/>
          <p:nvPr/>
        </p:nvPicPr>
        <p:blipFill rotWithShape="1">
          <a:blip r:embed="rId3">
            <a:alphaModFix/>
          </a:blip>
          <a:srcRect b="0" l="20134" r="24322" t="0"/>
          <a:stretch/>
        </p:blipFill>
        <p:spPr>
          <a:xfrm>
            <a:off x="3251775" y="2765425"/>
            <a:ext cx="2539425" cy="1054100"/>
          </a:xfrm>
          <a:prstGeom prst="rect">
            <a:avLst/>
          </a:prstGeom>
          <a:noFill/>
          <a:ln>
            <a:noFill/>
          </a:ln>
        </p:spPr>
      </p:pic>
      <p:grpSp>
        <p:nvGrpSpPr>
          <p:cNvPr id="423" name="Google Shape;423;p17"/>
          <p:cNvGrpSpPr/>
          <p:nvPr/>
        </p:nvGrpSpPr>
        <p:grpSpPr>
          <a:xfrm>
            <a:off x="3492775" y="2668224"/>
            <a:ext cx="2364300" cy="933600"/>
            <a:chOff x="1752600" y="1143000"/>
            <a:chExt cx="2364300" cy="933600"/>
          </a:xfrm>
        </p:grpSpPr>
        <p:sp>
          <p:nvSpPr>
            <p:cNvPr id="424" name="Google Shape;424;p17"/>
            <p:cNvSpPr txBox="1"/>
            <p:nvPr/>
          </p:nvSpPr>
          <p:spPr>
            <a:xfrm>
              <a:off x="1752600" y="11430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rPr>
                <a:t>A</a:t>
              </a:r>
              <a:endParaRPr sz="1800">
                <a:solidFill>
                  <a:schemeClr val="dk1"/>
                </a:solidFill>
                <a:latin typeface="Calibri"/>
                <a:ea typeface="Calibri"/>
                <a:cs typeface="Calibri"/>
                <a:sym typeface="Calibri"/>
              </a:endParaRPr>
            </a:p>
          </p:txBody>
        </p:sp>
        <p:sp>
          <p:nvSpPr>
            <p:cNvPr id="425" name="Google Shape;425;p17"/>
            <p:cNvSpPr txBox="1"/>
            <p:nvPr/>
          </p:nvSpPr>
          <p:spPr>
            <a:xfrm>
              <a:off x="1752600" y="16764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rPr>
                <a:t>B</a:t>
              </a:r>
              <a:endParaRPr sz="1800">
                <a:solidFill>
                  <a:schemeClr val="dk1"/>
                </a:solidFill>
                <a:latin typeface="Calibri"/>
                <a:ea typeface="Calibri"/>
                <a:cs typeface="Calibri"/>
                <a:sym typeface="Calibri"/>
              </a:endParaRPr>
            </a:p>
          </p:txBody>
        </p:sp>
        <p:sp>
          <p:nvSpPr>
            <p:cNvPr id="426" name="Google Shape;426;p17"/>
            <p:cNvSpPr txBox="1"/>
            <p:nvPr/>
          </p:nvSpPr>
          <p:spPr>
            <a:xfrm>
              <a:off x="3276600" y="1371601"/>
              <a:ext cx="840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rPr>
                <a:t>A+B</a:t>
              </a:r>
              <a:endParaRPr sz="1800">
                <a:solidFill>
                  <a:schemeClr val="dk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OR Gate</a:t>
            </a:r>
            <a:endParaRPr/>
          </a:p>
        </p:txBody>
      </p:sp>
      <p:sp>
        <p:nvSpPr>
          <p:cNvPr id="432" name="Google Shape;432;p19"/>
          <p:cNvSpPr txBox="1"/>
          <p:nvPr>
            <p:ph idx="1" type="body"/>
          </p:nvPr>
        </p:nvSpPr>
        <p:spPr>
          <a:xfrm>
            <a:off x="292075" y="1497975"/>
            <a:ext cx="5181600" cy="4351200"/>
          </a:xfrm>
          <a:prstGeom prst="rect">
            <a:avLst/>
          </a:prstGeom>
          <a:noFill/>
          <a:ln>
            <a:noFill/>
          </a:ln>
        </p:spPr>
        <p:txBody>
          <a:bodyPr anchorCtr="0" anchor="t" bIns="45700" lIns="91425" spcFirstLastPara="1" rIns="91425" wrap="square" tIns="45700">
            <a:normAutofit fontScale="85000" lnSpcReduction="20000"/>
          </a:bodyPr>
          <a:lstStyle/>
          <a:p>
            <a:pPr indent="-233045" lvl="0" marL="228600" rtl="0" algn="l">
              <a:lnSpc>
                <a:spcPct val="115000"/>
              </a:lnSpc>
              <a:spcBef>
                <a:spcPts val="0"/>
              </a:spcBef>
              <a:spcAft>
                <a:spcPts val="0"/>
              </a:spcAft>
              <a:buClr>
                <a:srgbClr val="7F7F7F"/>
              </a:buClr>
              <a:buSzPct val="78571"/>
              <a:buChar char="•"/>
            </a:pPr>
            <a:r>
              <a:rPr lang="en-US"/>
              <a:t>To build an OR gate: Two transistors connected together </a:t>
            </a:r>
            <a:r>
              <a:rPr b="1" lang="en-US"/>
              <a:t>in parallel</a:t>
            </a:r>
            <a:endParaRPr b="1"/>
          </a:p>
          <a:p>
            <a:pPr indent="-211455" lvl="1" marL="685800" rtl="0" algn="l">
              <a:lnSpc>
                <a:spcPct val="115000"/>
              </a:lnSpc>
              <a:spcBef>
                <a:spcPts val="0"/>
              </a:spcBef>
              <a:spcAft>
                <a:spcPts val="0"/>
              </a:spcAft>
              <a:buSzPct val="75000"/>
              <a:buChar char="•"/>
            </a:pPr>
            <a:r>
              <a:rPr b="1" lang="en-US"/>
              <a:t>Parallel: </a:t>
            </a:r>
            <a:r>
              <a:rPr lang="en-US"/>
              <a:t>the inputs and outputs of all elements are connected to the same line, the elements are in </a:t>
            </a:r>
            <a:r>
              <a:rPr b="1" lang="en-US"/>
              <a:t>parallel</a:t>
            </a:r>
            <a:endParaRPr/>
          </a:p>
          <a:p>
            <a:pPr indent="-211455" lvl="1" marL="685800" rtl="0" algn="l">
              <a:lnSpc>
                <a:spcPct val="115000"/>
              </a:lnSpc>
              <a:spcBef>
                <a:spcPts val="0"/>
              </a:spcBef>
              <a:spcAft>
                <a:spcPts val="0"/>
              </a:spcAft>
              <a:buSzPct val="75000"/>
              <a:buChar char="•"/>
            </a:pPr>
            <a:r>
              <a:rPr lang="en-US"/>
              <a:t>Key: </a:t>
            </a:r>
            <a:r>
              <a:rPr b="1" lang="en-US"/>
              <a:t>turning either transistor on</a:t>
            </a:r>
            <a:r>
              <a:rPr lang="en-US"/>
              <a:t> will have the effect of turning the whole gate on. Just like the OR operation! </a:t>
            </a:r>
            <a:endParaRPr/>
          </a:p>
          <a:p>
            <a:pPr indent="-88900" lvl="0" marL="228600" rtl="0" algn="l">
              <a:lnSpc>
                <a:spcPct val="90000"/>
              </a:lnSpc>
              <a:spcBef>
                <a:spcPts val="660"/>
              </a:spcBef>
              <a:spcAft>
                <a:spcPts val="0"/>
              </a:spcAft>
              <a:buClr>
                <a:srgbClr val="7F7F7F"/>
              </a:buClr>
              <a:buSzPct val="78571"/>
              <a:buNone/>
            </a:pPr>
            <a:r>
              <a:t/>
            </a:r>
            <a:endParaRPr/>
          </a:p>
          <a:p>
            <a:pPr indent="0" lvl="0" marL="0" rtl="0" algn="l">
              <a:lnSpc>
                <a:spcPct val="90000"/>
              </a:lnSpc>
              <a:spcBef>
                <a:spcPts val="660"/>
              </a:spcBef>
              <a:spcAft>
                <a:spcPts val="0"/>
              </a:spcAft>
              <a:buClr>
                <a:srgbClr val="7F7F7F"/>
              </a:buClr>
              <a:buSzPct val="78571"/>
              <a:buNone/>
            </a:pPr>
            <a:r>
              <a:rPr lang="en-US"/>
              <a:t>Example 1:</a:t>
            </a:r>
            <a:endParaRPr/>
          </a:p>
          <a:p>
            <a:pPr indent="-207645" lvl="0" marL="228600" rtl="0" algn="l">
              <a:lnSpc>
                <a:spcPct val="90000"/>
              </a:lnSpc>
              <a:spcBef>
                <a:spcPts val="660"/>
              </a:spcBef>
              <a:spcAft>
                <a:spcPts val="0"/>
              </a:spcAft>
              <a:buClr>
                <a:srgbClr val="7F7F7F"/>
              </a:buClr>
              <a:buSzPct val="78571"/>
              <a:buChar char="•"/>
            </a:pPr>
            <a:r>
              <a:rPr lang="en-US"/>
              <a:t>Transistor A: Off (False)</a:t>
            </a:r>
            <a:endParaRPr/>
          </a:p>
          <a:p>
            <a:pPr indent="-207645" lvl="0" marL="228600" rtl="0" algn="l">
              <a:lnSpc>
                <a:spcPct val="90000"/>
              </a:lnSpc>
              <a:spcBef>
                <a:spcPts val="660"/>
              </a:spcBef>
              <a:spcAft>
                <a:spcPts val="0"/>
              </a:spcAft>
              <a:buClr>
                <a:srgbClr val="7F7F7F"/>
              </a:buClr>
              <a:buSzPct val="78571"/>
              <a:buChar char="•"/>
            </a:pPr>
            <a:r>
              <a:rPr lang="en-US"/>
              <a:t>Transistor B: Off (False)</a:t>
            </a:r>
            <a:endParaRPr/>
          </a:p>
          <a:p>
            <a:pPr indent="-207645" lvl="0" marL="228600" rtl="0" algn="l">
              <a:lnSpc>
                <a:spcPct val="90000"/>
              </a:lnSpc>
              <a:spcBef>
                <a:spcPts val="660"/>
              </a:spcBef>
              <a:spcAft>
                <a:spcPts val="0"/>
              </a:spcAft>
              <a:buClr>
                <a:srgbClr val="7F7F7F"/>
              </a:buClr>
              <a:buSzPct val="78571"/>
              <a:buChar char="•"/>
            </a:pPr>
            <a:r>
              <a:rPr lang="en-US"/>
              <a:t>Output: Off (False)</a:t>
            </a:r>
            <a:endParaRPr/>
          </a:p>
        </p:txBody>
      </p:sp>
      <p:pic>
        <p:nvPicPr>
          <p:cNvPr id="433" name="Google Shape;433;p19"/>
          <p:cNvPicPr preferRelativeResize="0"/>
          <p:nvPr>
            <p:ph idx="2" type="body"/>
          </p:nvPr>
        </p:nvPicPr>
        <p:blipFill rotWithShape="1">
          <a:blip r:embed="rId3">
            <a:alphaModFix/>
          </a:blip>
          <a:srcRect b="0" l="0" r="0" t="0"/>
          <a:stretch/>
        </p:blipFill>
        <p:spPr>
          <a:xfrm>
            <a:off x="6172200" y="2543790"/>
            <a:ext cx="5181600" cy="29150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OR Gate</a:t>
            </a:r>
            <a:endParaRPr/>
          </a:p>
        </p:txBody>
      </p:sp>
      <p:sp>
        <p:nvSpPr>
          <p:cNvPr id="439" name="Google Shape;439;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0" lvl="0" marL="139700" rtl="0" algn="l">
              <a:lnSpc>
                <a:spcPct val="90000"/>
              </a:lnSpc>
              <a:spcBef>
                <a:spcPts val="660"/>
              </a:spcBef>
              <a:spcAft>
                <a:spcPts val="0"/>
              </a:spcAft>
              <a:buClr>
                <a:srgbClr val="7F7F7F"/>
              </a:buClr>
              <a:buSzPts val="2200"/>
              <a:buNone/>
            </a:pPr>
            <a:r>
              <a:rPr lang="en-US"/>
              <a:t>Example 2:</a:t>
            </a:r>
            <a:endParaRPr/>
          </a:p>
          <a:p>
            <a:pPr indent="-88900" lvl="0" marL="228600" rtl="0" algn="l">
              <a:lnSpc>
                <a:spcPct val="90000"/>
              </a:lnSpc>
              <a:spcBef>
                <a:spcPts val="660"/>
              </a:spcBef>
              <a:spcAft>
                <a:spcPts val="0"/>
              </a:spcAft>
              <a:buClr>
                <a:srgbClr val="7F7F7F"/>
              </a:buClr>
              <a:buSzPts val="2200"/>
              <a:buNone/>
            </a:pPr>
            <a:r>
              <a:t/>
            </a:r>
            <a:endParaRPr/>
          </a:p>
          <a:p>
            <a:pPr indent="-228600" lvl="0" marL="228600" rtl="0" algn="l">
              <a:lnSpc>
                <a:spcPct val="90000"/>
              </a:lnSpc>
              <a:spcBef>
                <a:spcPts val="660"/>
              </a:spcBef>
              <a:spcAft>
                <a:spcPts val="0"/>
              </a:spcAft>
              <a:buClr>
                <a:srgbClr val="7F7F7F"/>
              </a:buClr>
              <a:buSzPts val="2200"/>
              <a:buChar char="•"/>
            </a:pPr>
            <a:r>
              <a:rPr lang="en-US"/>
              <a:t>Transistor A: Off (False)</a:t>
            </a:r>
            <a:endParaRPr/>
          </a:p>
          <a:p>
            <a:pPr indent="-228600" lvl="0" marL="228600" rtl="0" algn="l">
              <a:lnSpc>
                <a:spcPct val="90000"/>
              </a:lnSpc>
              <a:spcBef>
                <a:spcPts val="660"/>
              </a:spcBef>
              <a:spcAft>
                <a:spcPts val="0"/>
              </a:spcAft>
              <a:buClr>
                <a:srgbClr val="7F7F7F"/>
              </a:buClr>
              <a:buSzPts val="2200"/>
              <a:buChar char="•"/>
            </a:pPr>
            <a:r>
              <a:rPr lang="en-US"/>
              <a:t>Transistor B: On (True)</a:t>
            </a:r>
            <a:endParaRPr/>
          </a:p>
          <a:p>
            <a:pPr indent="-228600" lvl="0" marL="228600" rtl="0" algn="l">
              <a:lnSpc>
                <a:spcPct val="90000"/>
              </a:lnSpc>
              <a:spcBef>
                <a:spcPts val="660"/>
              </a:spcBef>
              <a:spcAft>
                <a:spcPts val="0"/>
              </a:spcAft>
              <a:buClr>
                <a:srgbClr val="7F7F7F"/>
              </a:buClr>
              <a:buSzPts val="2200"/>
              <a:buChar char="•"/>
            </a:pPr>
            <a:r>
              <a:rPr lang="en-US"/>
              <a:t>Output: On (True)</a:t>
            </a:r>
            <a:endParaRPr/>
          </a:p>
        </p:txBody>
      </p:sp>
      <p:pic>
        <p:nvPicPr>
          <p:cNvPr id="440" name="Google Shape;440;p20"/>
          <p:cNvPicPr preferRelativeResize="0"/>
          <p:nvPr>
            <p:ph idx="2" type="body"/>
          </p:nvPr>
        </p:nvPicPr>
        <p:blipFill rotWithShape="1">
          <a:blip r:embed="rId3">
            <a:alphaModFix/>
          </a:blip>
          <a:srcRect b="0" l="0" r="0" t="0"/>
          <a:stretch/>
        </p:blipFill>
        <p:spPr>
          <a:xfrm>
            <a:off x="6172200" y="2565121"/>
            <a:ext cx="5181600" cy="28723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Boolean Operations: NOT</a:t>
            </a:r>
            <a:endParaRPr/>
          </a:p>
        </p:txBody>
      </p:sp>
      <p:sp>
        <p:nvSpPr>
          <p:cNvPr id="446" name="Google Shape;446;p21"/>
          <p:cNvSpPr txBox="1"/>
          <p:nvPr>
            <p:ph idx="1" type="body"/>
          </p:nvPr>
        </p:nvSpPr>
        <p:spPr>
          <a:xfrm>
            <a:off x="838200" y="1825625"/>
            <a:ext cx="5409000" cy="47019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0"/>
              </a:spcBef>
              <a:spcAft>
                <a:spcPts val="0"/>
              </a:spcAft>
              <a:buClr>
                <a:srgbClr val="0055A4"/>
              </a:buClr>
              <a:buSzPct val="84942"/>
              <a:buNone/>
            </a:pPr>
            <a:r>
              <a:rPr b="1" lang="en-US">
                <a:solidFill>
                  <a:srgbClr val="0055A4"/>
                </a:solidFill>
              </a:rPr>
              <a:t>Truth Table</a:t>
            </a:r>
            <a:endParaRPr/>
          </a:p>
          <a:p>
            <a:pPr indent="0" lvl="0" marL="0" rtl="0" algn="l">
              <a:lnSpc>
                <a:spcPct val="90000"/>
              </a:lnSpc>
              <a:spcBef>
                <a:spcPts val="660"/>
              </a:spcBef>
              <a:spcAft>
                <a:spcPts val="0"/>
              </a:spcAft>
              <a:buClr>
                <a:srgbClr val="7F7F7F"/>
              </a:buClr>
              <a:buSzPct val="84942"/>
              <a:buNone/>
            </a:pPr>
            <a:r>
              <a:rPr b="1" lang="en-US"/>
              <a:t>Inputs	    Outputs</a:t>
            </a:r>
            <a:endParaRPr b="1"/>
          </a:p>
          <a:p>
            <a:pPr indent="0" lvl="0" marL="0" rtl="0" algn="l">
              <a:spcBef>
                <a:spcPts val="660"/>
              </a:spcBef>
              <a:spcAft>
                <a:spcPts val="0"/>
              </a:spcAft>
              <a:buClr>
                <a:srgbClr val="7F7F7F"/>
              </a:buClr>
              <a:buSzPct val="84942"/>
              <a:buFont typeface="Arial"/>
              <a:buNone/>
            </a:pPr>
            <a:r>
              <a:rPr lang="en-US"/>
              <a:t>   </a:t>
            </a:r>
            <a:r>
              <a:rPr lang="en-US" u="sng"/>
              <a:t>A                      A’</a:t>
            </a:r>
            <a:endParaRPr/>
          </a:p>
          <a:p>
            <a:pPr indent="0" lvl="0" marL="0" rtl="0" algn="l">
              <a:lnSpc>
                <a:spcPct val="90000"/>
              </a:lnSpc>
              <a:spcBef>
                <a:spcPts val="660"/>
              </a:spcBef>
              <a:spcAft>
                <a:spcPts val="0"/>
              </a:spcAft>
              <a:buClr>
                <a:srgbClr val="7F7F7F"/>
              </a:buClr>
              <a:buSzPct val="84942"/>
              <a:buNone/>
            </a:pPr>
            <a:r>
              <a:rPr lang="en-US"/>
              <a:t>   0    	         </a:t>
            </a:r>
            <a:r>
              <a:rPr lang="en-US">
                <a:solidFill>
                  <a:srgbClr val="0055A4"/>
                </a:solidFill>
              </a:rPr>
              <a:t>1</a:t>
            </a:r>
            <a:r>
              <a:rPr lang="en-US"/>
              <a:t>		  	</a:t>
            </a:r>
            <a:endParaRPr/>
          </a:p>
          <a:p>
            <a:pPr indent="0" lvl="0" marL="0" rtl="0" algn="l">
              <a:lnSpc>
                <a:spcPct val="90000"/>
              </a:lnSpc>
              <a:spcBef>
                <a:spcPts val="660"/>
              </a:spcBef>
              <a:spcAft>
                <a:spcPts val="0"/>
              </a:spcAft>
              <a:buClr>
                <a:srgbClr val="7F7F7F"/>
              </a:buClr>
              <a:buSzPct val="84942"/>
              <a:buNone/>
            </a:pPr>
            <a:r>
              <a:rPr lang="en-US"/>
              <a:t>   1    	         </a:t>
            </a:r>
            <a:r>
              <a:rPr lang="en-US">
                <a:solidFill>
                  <a:srgbClr val="0055A4"/>
                </a:solidFill>
              </a:rPr>
              <a:t>0</a:t>
            </a:r>
            <a:r>
              <a:rPr lang="en-US"/>
              <a:t>	</a:t>
            </a:r>
            <a:r>
              <a:rPr lang="en-US">
                <a:solidFill>
                  <a:srgbClr val="0055A4"/>
                </a:solidFill>
              </a:rPr>
              <a:t>	 </a:t>
            </a:r>
            <a:endParaRPr>
              <a:solidFill>
                <a:srgbClr val="0055A4"/>
              </a:solidFill>
            </a:endParaRPr>
          </a:p>
          <a:p>
            <a:pPr indent="0" lvl="0" marL="0" rtl="0" algn="l">
              <a:lnSpc>
                <a:spcPct val="90000"/>
              </a:lnSpc>
              <a:spcBef>
                <a:spcPts val="660"/>
              </a:spcBef>
              <a:spcAft>
                <a:spcPts val="0"/>
              </a:spcAft>
              <a:buClr>
                <a:srgbClr val="0055A4"/>
              </a:buClr>
              <a:buSzPct val="84942"/>
              <a:buNone/>
            </a:pPr>
            <a:r>
              <a:rPr lang="en-US">
                <a:solidFill>
                  <a:srgbClr val="0055A4"/>
                </a:solidFill>
              </a:rPr>
              <a:t>		</a:t>
            </a:r>
            <a:r>
              <a:rPr lang="en-US"/>
              <a:t> 	</a:t>
            </a:r>
            <a:endParaRPr>
              <a:solidFill>
                <a:srgbClr val="0055A4"/>
              </a:solidFill>
            </a:endParaRPr>
          </a:p>
          <a:p>
            <a:pPr indent="-228600" lvl="0" marL="228600" rtl="0" algn="l">
              <a:lnSpc>
                <a:spcPct val="90000"/>
              </a:lnSpc>
              <a:spcBef>
                <a:spcPts val="720"/>
              </a:spcBef>
              <a:spcAft>
                <a:spcPts val="0"/>
              </a:spcAft>
              <a:buClr>
                <a:srgbClr val="0055A4"/>
              </a:buClr>
              <a:buSzPct val="108108"/>
              <a:buNone/>
            </a:pPr>
            <a:r>
              <a:rPr lang="en-US" sz="2400">
                <a:solidFill>
                  <a:srgbClr val="0055A4"/>
                </a:solidFill>
              </a:rPr>
              <a:t>NOT Operation</a:t>
            </a:r>
            <a:endParaRPr/>
          </a:p>
          <a:p>
            <a:pPr indent="-179172" lvl="0" marL="228600" rtl="0" algn="l">
              <a:lnSpc>
                <a:spcPct val="90000"/>
              </a:lnSpc>
              <a:spcBef>
                <a:spcPts val="720"/>
              </a:spcBef>
              <a:spcAft>
                <a:spcPts val="0"/>
              </a:spcAft>
              <a:buClr>
                <a:srgbClr val="7F7F7F"/>
              </a:buClr>
              <a:buSzPct val="108108"/>
              <a:buChar char="•"/>
            </a:pPr>
            <a:r>
              <a:rPr lang="en-US" sz="2400"/>
              <a:t>Only one input</a:t>
            </a:r>
            <a:endParaRPr/>
          </a:p>
          <a:p>
            <a:pPr indent="-179172" lvl="0" marL="228600" rtl="0" algn="l">
              <a:lnSpc>
                <a:spcPct val="90000"/>
              </a:lnSpc>
              <a:spcBef>
                <a:spcPts val="720"/>
              </a:spcBef>
              <a:spcAft>
                <a:spcPts val="0"/>
              </a:spcAft>
              <a:buClr>
                <a:srgbClr val="7F7F7F"/>
              </a:buClr>
              <a:buSzPct val="108107"/>
              <a:buChar char="•"/>
            </a:pPr>
            <a:r>
              <a:rPr lang="en-US" sz="2400"/>
              <a:t>Opposite of input (inverts input)</a:t>
            </a:r>
            <a:endParaRPr sz="2400"/>
          </a:p>
          <a:p>
            <a:pPr indent="-171450" lvl="0" marL="228600" rtl="0" algn="l">
              <a:lnSpc>
                <a:spcPct val="90000"/>
              </a:lnSpc>
              <a:spcBef>
                <a:spcPts val="720"/>
              </a:spcBef>
              <a:spcAft>
                <a:spcPts val="0"/>
              </a:spcAft>
              <a:buSzPct val="100000"/>
              <a:buChar char="•"/>
            </a:pPr>
            <a:r>
              <a:rPr lang="en-US" sz="2400"/>
              <a:t>Not like any other operator in standard algebra!</a:t>
            </a:r>
            <a:endParaRPr sz="2400"/>
          </a:p>
          <a:p>
            <a:pPr indent="0" lvl="0" marL="0" rtl="0" algn="l">
              <a:lnSpc>
                <a:spcPct val="90000"/>
              </a:lnSpc>
              <a:spcBef>
                <a:spcPts val="660"/>
              </a:spcBef>
              <a:spcAft>
                <a:spcPts val="0"/>
              </a:spcAft>
              <a:buClr>
                <a:srgbClr val="7F7F7F"/>
              </a:buClr>
              <a:buSzPct val="84942"/>
              <a:buNone/>
            </a:pPr>
            <a:r>
              <a:t/>
            </a:r>
            <a:endParaRPr/>
          </a:p>
          <a:p>
            <a:pPr indent="-228600" lvl="0" marL="228600" rtl="0" algn="l">
              <a:lnSpc>
                <a:spcPct val="90000"/>
              </a:lnSpc>
              <a:spcBef>
                <a:spcPts val="720"/>
              </a:spcBef>
              <a:spcAft>
                <a:spcPts val="0"/>
              </a:spcAft>
              <a:buClr>
                <a:srgbClr val="7F7F7F"/>
              </a:buClr>
              <a:buSzPct val="108108"/>
              <a:buNone/>
            </a:pPr>
            <a:r>
              <a:rPr lang="en-US" sz="2400"/>
              <a:t>NOT FALSE = TRUE</a:t>
            </a:r>
            <a:endParaRPr/>
          </a:p>
          <a:p>
            <a:pPr indent="-228600" lvl="0" marL="228600" rtl="0" algn="l">
              <a:lnSpc>
                <a:spcPct val="90000"/>
              </a:lnSpc>
              <a:spcBef>
                <a:spcPts val="720"/>
              </a:spcBef>
              <a:spcAft>
                <a:spcPts val="0"/>
              </a:spcAft>
              <a:buClr>
                <a:srgbClr val="7F7F7F"/>
              </a:buClr>
              <a:buSzPct val="108107"/>
              <a:buNone/>
            </a:pPr>
            <a:r>
              <a:rPr lang="en-US" sz="2400"/>
              <a:t>NOT TRUE = FALSE</a:t>
            </a:r>
            <a:endParaRPr sz="2400"/>
          </a:p>
          <a:p>
            <a:pPr indent="-228600" lvl="0" marL="228600" rtl="0" algn="l">
              <a:lnSpc>
                <a:spcPct val="90000"/>
              </a:lnSpc>
              <a:spcBef>
                <a:spcPts val="720"/>
              </a:spcBef>
              <a:spcAft>
                <a:spcPts val="0"/>
              </a:spcAft>
              <a:buClr>
                <a:srgbClr val="7F7F7F"/>
              </a:buClr>
              <a:buSzPct val="108107"/>
              <a:buNone/>
            </a:pPr>
            <a:r>
              <a:t/>
            </a:r>
            <a:endParaRPr sz="2400"/>
          </a:p>
          <a:p>
            <a:pPr indent="0" lvl="0" marL="0" rtl="0" algn="l">
              <a:spcBef>
                <a:spcPts val="720"/>
              </a:spcBef>
              <a:spcAft>
                <a:spcPts val="0"/>
              </a:spcAft>
              <a:buNone/>
            </a:pPr>
            <a:r>
              <a:rPr b="1" lang="en-US"/>
              <a:t>Operation symbols: </a:t>
            </a:r>
            <a:endParaRPr b="1"/>
          </a:p>
          <a:p>
            <a:pPr indent="-217487" lvl="1" marL="685800" rtl="0" algn="l">
              <a:spcBef>
                <a:spcPts val="720"/>
              </a:spcBef>
              <a:spcAft>
                <a:spcPts val="0"/>
              </a:spcAft>
              <a:buSzPct val="81250"/>
              <a:buChar char="•"/>
            </a:pPr>
            <a:r>
              <a:rPr lang="en-US" sz="3200"/>
              <a:t>A’, !A , Ā,  ¬A, ~A, not A</a:t>
            </a:r>
            <a:endParaRPr sz="3200"/>
          </a:p>
          <a:p>
            <a:pPr indent="-228600" lvl="0" marL="228600" rtl="0" algn="l">
              <a:lnSpc>
                <a:spcPct val="90000"/>
              </a:lnSpc>
              <a:spcBef>
                <a:spcPts val="720"/>
              </a:spcBef>
              <a:spcAft>
                <a:spcPts val="0"/>
              </a:spcAft>
              <a:buClr>
                <a:srgbClr val="7F7F7F"/>
              </a:buClr>
              <a:buSzPct val="108108"/>
              <a:buNone/>
            </a:pPr>
            <a:r>
              <a:t/>
            </a:r>
            <a:endParaRPr sz="2400"/>
          </a:p>
        </p:txBody>
      </p:sp>
      <p:grpSp>
        <p:nvGrpSpPr>
          <p:cNvPr id="447" name="Google Shape;447;p21"/>
          <p:cNvGrpSpPr/>
          <p:nvPr/>
        </p:nvGrpSpPr>
        <p:grpSpPr>
          <a:xfrm>
            <a:off x="6324600" y="3814763"/>
            <a:ext cx="5029200" cy="2362200"/>
            <a:chOff x="533400" y="1219200"/>
            <a:chExt cx="5029200" cy="2362200"/>
          </a:xfrm>
        </p:grpSpPr>
        <p:pic>
          <p:nvPicPr>
            <p:cNvPr id="448" name="Google Shape;448;p21"/>
            <p:cNvPicPr preferRelativeResize="0"/>
            <p:nvPr/>
          </p:nvPicPr>
          <p:blipFill rotWithShape="1">
            <a:blip r:embed="rId3">
              <a:alphaModFix/>
            </a:blip>
            <a:srcRect b="0" l="0" r="0" t="0"/>
            <a:stretch/>
          </p:blipFill>
          <p:spPr>
            <a:xfrm>
              <a:off x="533400" y="1219200"/>
              <a:ext cx="5029200" cy="1139825"/>
            </a:xfrm>
            <a:prstGeom prst="rect">
              <a:avLst/>
            </a:prstGeom>
            <a:noFill/>
            <a:ln>
              <a:noFill/>
            </a:ln>
          </p:spPr>
        </p:pic>
        <p:sp>
          <p:nvSpPr>
            <p:cNvPr id="449" name="Google Shape;449;p21"/>
            <p:cNvSpPr txBox="1"/>
            <p:nvPr/>
          </p:nvSpPr>
          <p:spPr>
            <a:xfrm>
              <a:off x="1981200" y="13716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450" name="Google Shape;450;p21"/>
            <p:cNvSpPr txBox="1"/>
            <p:nvPr/>
          </p:nvSpPr>
          <p:spPr>
            <a:xfrm>
              <a:off x="3429000" y="1371600"/>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1</a:t>
              </a:r>
              <a:endParaRPr sz="1800">
                <a:solidFill>
                  <a:schemeClr val="dk1"/>
                </a:solidFill>
                <a:latin typeface="Calibri"/>
                <a:ea typeface="Calibri"/>
                <a:cs typeface="Calibri"/>
                <a:sym typeface="Calibri"/>
              </a:endParaRPr>
            </a:p>
          </p:txBody>
        </p:sp>
        <p:pic>
          <p:nvPicPr>
            <p:cNvPr id="451" name="Google Shape;451;p21"/>
            <p:cNvPicPr preferRelativeResize="0"/>
            <p:nvPr/>
          </p:nvPicPr>
          <p:blipFill rotWithShape="1">
            <a:blip r:embed="rId3">
              <a:alphaModFix/>
            </a:blip>
            <a:srcRect b="0" l="0" r="0" t="0"/>
            <a:stretch/>
          </p:blipFill>
          <p:spPr>
            <a:xfrm>
              <a:off x="533400" y="2441575"/>
              <a:ext cx="5029200" cy="1139825"/>
            </a:xfrm>
            <a:prstGeom prst="rect">
              <a:avLst/>
            </a:prstGeom>
            <a:noFill/>
            <a:ln>
              <a:noFill/>
            </a:ln>
          </p:spPr>
        </p:pic>
        <p:sp>
          <p:nvSpPr>
            <p:cNvPr id="452" name="Google Shape;452;p21"/>
            <p:cNvSpPr txBox="1"/>
            <p:nvPr/>
          </p:nvSpPr>
          <p:spPr>
            <a:xfrm>
              <a:off x="1981200" y="2593975"/>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453" name="Google Shape;453;p21"/>
            <p:cNvSpPr txBox="1"/>
            <p:nvPr/>
          </p:nvSpPr>
          <p:spPr>
            <a:xfrm>
              <a:off x="3429000" y="2593975"/>
              <a:ext cx="53340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0</a:t>
              </a:r>
              <a:endParaRPr sz="1800">
                <a:solidFill>
                  <a:schemeClr val="dk1"/>
                </a:solidFill>
                <a:latin typeface="Calibri"/>
                <a:ea typeface="Calibri"/>
                <a:cs typeface="Calibri"/>
                <a:sym typeface="Calibri"/>
              </a:endParaRPr>
            </a:p>
          </p:txBody>
        </p:sp>
      </p:grpSp>
      <p:pic>
        <p:nvPicPr>
          <p:cNvPr id="454" name="Google Shape;454;p21"/>
          <p:cNvPicPr preferRelativeResize="0"/>
          <p:nvPr/>
        </p:nvPicPr>
        <p:blipFill rotWithShape="1">
          <a:blip r:embed="rId3">
            <a:alphaModFix/>
          </a:blip>
          <a:srcRect b="0" l="23358" r="26417" t="0"/>
          <a:stretch/>
        </p:blipFill>
        <p:spPr>
          <a:xfrm>
            <a:off x="4529913" y="1378850"/>
            <a:ext cx="2525775" cy="1139825"/>
          </a:xfrm>
          <a:prstGeom prst="rect">
            <a:avLst/>
          </a:prstGeom>
          <a:noFill/>
          <a:ln>
            <a:noFill/>
          </a:ln>
        </p:spPr>
      </p:pic>
      <p:grpSp>
        <p:nvGrpSpPr>
          <p:cNvPr id="455" name="Google Shape;455;p21"/>
          <p:cNvGrpSpPr/>
          <p:nvPr/>
        </p:nvGrpSpPr>
        <p:grpSpPr>
          <a:xfrm>
            <a:off x="4845988" y="1566488"/>
            <a:ext cx="1981200" cy="400200"/>
            <a:chOff x="1981200" y="1371600"/>
            <a:chExt cx="1981200" cy="400200"/>
          </a:xfrm>
        </p:grpSpPr>
        <p:sp>
          <p:nvSpPr>
            <p:cNvPr id="456" name="Google Shape;456;p21"/>
            <p:cNvSpPr txBox="1"/>
            <p:nvPr/>
          </p:nvSpPr>
          <p:spPr>
            <a:xfrm>
              <a:off x="1981200" y="13716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rPr>
                <a:t>A</a:t>
              </a:r>
              <a:endParaRPr sz="1800">
                <a:solidFill>
                  <a:schemeClr val="dk1"/>
                </a:solidFill>
                <a:latin typeface="Calibri"/>
                <a:ea typeface="Calibri"/>
                <a:cs typeface="Calibri"/>
                <a:sym typeface="Calibri"/>
              </a:endParaRPr>
            </a:p>
          </p:txBody>
        </p:sp>
        <p:sp>
          <p:nvSpPr>
            <p:cNvPr id="457" name="Google Shape;457;p21"/>
            <p:cNvSpPr txBox="1"/>
            <p:nvPr/>
          </p:nvSpPr>
          <p:spPr>
            <a:xfrm>
              <a:off x="3429000" y="13716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rPr>
                <a:t>A’</a:t>
              </a:r>
              <a:endParaRPr sz="1800">
                <a:solidFill>
                  <a:schemeClr val="dk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2"/>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NOT Gate</a:t>
            </a:r>
            <a:endParaRPr/>
          </a:p>
        </p:txBody>
      </p:sp>
      <p:sp>
        <p:nvSpPr>
          <p:cNvPr id="463" name="Google Shape;463;p22"/>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7F7F7F"/>
              </a:buClr>
              <a:buSzPts val="2200"/>
              <a:buChar char="•"/>
            </a:pPr>
            <a:r>
              <a:rPr lang="en-US"/>
              <a:t>To build an NOT gate: One transistor </a:t>
            </a:r>
            <a:endParaRPr/>
          </a:p>
          <a:p>
            <a:pPr indent="-254000" lvl="1" marL="685800" rtl="0" algn="l">
              <a:lnSpc>
                <a:spcPct val="90000"/>
              </a:lnSpc>
              <a:spcBef>
                <a:spcPts val="660"/>
              </a:spcBef>
              <a:spcAft>
                <a:spcPts val="0"/>
              </a:spcAft>
              <a:buClr>
                <a:srgbClr val="7F7F7F"/>
              </a:buClr>
              <a:buSzPts val="2200"/>
              <a:buChar char="•"/>
            </a:pPr>
            <a:r>
              <a:rPr lang="en-US"/>
              <a:t>One input and one output</a:t>
            </a:r>
            <a:endParaRPr/>
          </a:p>
          <a:p>
            <a:pPr indent="-88900" lvl="0" marL="228600" rtl="0" algn="l">
              <a:lnSpc>
                <a:spcPct val="90000"/>
              </a:lnSpc>
              <a:spcBef>
                <a:spcPts val="660"/>
              </a:spcBef>
              <a:spcAft>
                <a:spcPts val="0"/>
              </a:spcAft>
              <a:buClr>
                <a:srgbClr val="7F7F7F"/>
              </a:buClr>
              <a:buSzPts val="2200"/>
              <a:buNone/>
            </a:pPr>
            <a:r>
              <a:t/>
            </a:r>
            <a:endParaRPr/>
          </a:p>
          <a:p>
            <a:pPr indent="-228600" lvl="0" marL="228600" rtl="0" algn="l">
              <a:lnSpc>
                <a:spcPct val="90000"/>
              </a:lnSpc>
              <a:spcBef>
                <a:spcPts val="660"/>
              </a:spcBef>
              <a:spcAft>
                <a:spcPts val="0"/>
              </a:spcAft>
              <a:buClr>
                <a:srgbClr val="7F7F7F"/>
              </a:buClr>
              <a:buSzPts val="2200"/>
              <a:buChar char="•"/>
            </a:pPr>
            <a:r>
              <a:rPr lang="en-US"/>
              <a:t>Transistor A: On (True)</a:t>
            </a:r>
            <a:endParaRPr/>
          </a:p>
          <a:p>
            <a:pPr indent="-88900" lvl="0" marL="228600" rtl="0" algn="l">
              <a:lnSpc>
                <a:spcPct val="90000"/>
              </a:lnSpc>
              <a:spcBef>
                <a:spcPts val="660"/>
              </a:spcBef>
              <a:spcAft>
                <a:spcPts val="0"/>
              </a:spcAft>
              <a:buClr>
                <a:srgbClr val="7F7F7F"/>
              </a:buClr>
              <a:buSzPts val="2200"/>
              <a:buNone/>
            </a:pPr>
            <a:r>
              <a:t/>
            </a:r>
            <a:endParaRPr/>
          </a:p>
          <a:p>
            <a:pPr indent="-228600" lvl="0" marL="228600" rtl="0" algn="l">
              <a:lnSpc>
                <a:spcPct val="90000"/>
              </a:lnSpc>
              <a:spcBef>
                <a:spcPts val="660"/>
              </a:spcBef>
              <a:spcAft>
                <a:spcPts val="0"/>
              </a:spcAft>
              <a:buClr>
                <a:srgbClr val="7F7F7F"/>
              </a:buClr>
              <a:buSzPts val="2200"/>
              <a:buChar char="•"/>
            </a:pPr>
            <a:r>
              <a:rPr lang="en-US"/>
              <a:t>Current flows to ground wire and none to output, so output is Off (False)</a:t>
            </a:r>
            <a:endParaRPr/>
          </a:p>
          <a:p>
            <a:pPr indent="-88900" lvl="0" marL="228600" rtl="0" algn="l">
              <a:lnSpc>
                <a:spcPct val="90000"/>
              </a:lnSpc>
              <a:spcBef>
                <a:spcPts val="660"/>
              </a:spcBef>
              <a:spcAft>
                <a:spcPts val="0"/>
              </a:spcAft>
              <a:buClr>
                <a:srgbClr val="7F7F7F"/>
              </a:buClr>
              <a:buSzPts val="2200"/>
              <a:buNone/>
            </a:pPr>
            <a:r>
              <a:t/>
            </a:r>
            <a:endParaRPr/>
          </a:p>
        </p:txBody>
      </p:sp>
      <p:pic>
        <p:nvPicPr>
          <p:cNvPr id="464" name="Google Shape;464;p22"/>
          <p:cNvPicPr preferRelativeResize="0"/>
          <p:nvPr>
            <p:ph idx="2" type="body"/>
          </p:nvPr>
        </p:nvPicPr>
        <p:blipFill rotWithShape="1">
          <a:blip r:embed="rId3">
            <a:alphaModFix/>
          </a:blip>
          <a:srcRect b="0" l="0" r="0" t="0"/>
          <a:stretch/>
        </p:blipFill>
        <p:spPr>
          <a:xfrm>
            <a:off x="6423400" y="691025"/>
            <a:ext cx="5181600" cy="3186300"/>
          </a:xfrm>
          <a:prstGeom prst="rect">
            <a:avLst/>
          </a:prstGeom>
          <a:noFill/>
          <a:ln>
            <a:noFill/>
          </a:ln>
        </p:spPr>
      </p:pic>
      <p:sp>
        <p:nvSpPr>
          <p:cNvPr id="465" name="Google Shape;465;p22"/>
          <p:cNvSpPr txBox="1"/>
          <p:nvPr/>
        </p:nvSpPr>
        <p:spPr>
          <a:xfrm>
            <a:off x="6366750" y="4132175"/>
            <a:ext cx="5181600" cy="13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This picture is a bit hard to understand on its own, I recommend watching a video explanation: </a:t>
            </a:r>
            <a:r>
              <a:rPr lang="en-US" sz="1700" u="sng">
                <a:solidFill>
                  <a:schemeClr val="hlink"/>
                </a:solidFill>
                <a:latin typeface="Calibri"/>
                <a:ea typeface="Calibri"/>
                <a:cs typeface="Calibri"/>
                <a:sym typeface="Calibri"/>
                <a:hlinkClick r:id="rId4"/>
              </a:rPr>
              <a:t>https://youtu.be/gI-qXk7XojA?si=HFAPUkIwM0DEMGTo&amp;t=169</a:t>
            </a:r>
            <a:r>
              <a:rPr lang="en-US"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5"/>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NOT Gate</a:t>
            </a:r>
            <a:endParaRPr/>
          </a:p>
        </p:txBody>
      </p:sp>
      <p:sp>
        <p:nvSpPr>
          <p:cNvPr id="471" name="Google Shape;471;p2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2200"/>
              <a:buChar char="•"/>
            </a:pPr>
            <a:r>
              <a:rPr lang="en-US"/>
              <a:t>Transistor A: Off (False)</a:t>
            </a:r>
            <a:endParaRPr/>
          </a:p>
          <a:p>
            <a:pPr indent="0" lvl="0" marL="0" rtl="0" algn="l">
              <a:lnSpc>
                <a:spcPct val="90000"/>
              </a:lnSpc>
              <a:spcBef>
                <a:spcPts val="660"/>
              </a:spcBef>
              <a:spcAft>
                <a:spcPts val="0"/>
              </a:spcAft>
              <a:buClr>
                <a:srgbClr val="7F7F7F"/>
              </a:buClr>
              <a:buSzPts val="2200"/>
              <a:buNone/>
            </a:pPr>
            <a:r>
              <a:t/>
            </a:r>
            <a:endParaRPr/>
          </a:p>
          <a:p>
            <a:pPr indent="-228600" lvl="0" marL="228600" rtl="0" algn="l">
              <a:lnSpc>
                <a:spcPct val="90000"/>
              </a:lnSpc>
              <a:spcBef>
                <a:spcPts val="660"/>
              </a:spcBef>
              <a:spcAft>
                <a:spcPts val="0"/>
              </a:spcAft>
              <a:buClr>
                <a:srgbClr val="7F7F7F"/>
              </a:buClr>
              <a:buSzPts val="2200"/>
              <a:buChar char="•"/>
            </a:pPr>
            <a:r>
              <a:rPr lang="en-US"/>
              <a:t>Current flows to the output wire, so output is On (True)</a:t>
            </a:r>
            <a:endParaRPr/>
          </a:p>
          <a:p>
            <a:pPr indent="-88900" lvl="0" marL="228600" rtl="0" algn="l">
              <a:lnSpc>
                <a:spcPct val="90000"/>
              </a:lnSpc>
              <a:spcBef>
                <a:spcPts val="660"/>
              </a:spcBef>
              <a:spcAft>
                <a:spcPts val="0"/>
              </a:spcAft>
              <a:buClr>
                <a:srgbClr val="7F7F7F"/>
              </a:buClr>
              <a:buSzPts val="2200"/>
              <a:buNone/>
            </a:pPr>
            <a:r>
              <a:t/>
            </a:r>
            <a:endParaRPr/>
          </a:p>
        </p:txBody>
      </p:sp>
      <p:pic>
        <p:nvPicPr>
          <p:cNvPr id="472" name="Google Shape;472;p25"/>
          <p:cNvPicPr preferRelativeResize="0"/>
          <p:nvPr>
            <p:ph idx="2" type="body"/>
          </p:nvPr>
        </p:nvPicPr>
        <p:blipFill rotWithShape="1">
          <a:blip r:embed="rId3">
            <a:alphaModFix/>
          </a:blip>
          <a:srcRect b="0" l="0" r="0" t="0"/>
          <a:stretch/>
        </p:blipFill>
        <p:spPr>
          <a:xfrm>
            <a:off x="6172200" y="2364831"/>
            <a:ext cx="5181600" cy="3273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Boolean Operations: XOR Gate</a:t>
            </a:r>
            <a:endParaRPr/>
          </a:p>
        </p:txBody>
      </p:sp>
      <p:sp>
        <p:nvSpPr>
          <p:cNvPr id="478" name="Google Shape;478;p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rgbClr val="0055A4"/>
              </a:buClr>
              <a:buSzPct val="84942"/>
              <a:buNone/>
            </a:pPr>
            <a:r>
              <a:rPr b="1" lang="en-US">
                <a:solidFill>
                  <a:srgbClr val="0055A4"/>
                </a:solidFill>
              </a:rPr>
              <a:t>Truth Table</a:t>
            </a:r>
            <a:endParaRPr/>
          </a:p>
          <a:p>
            <a:pPr indent="0" lvl="0" marL="0" rtl="0" algn="l">
              <a:lnSpc>
                <a:spcPct val="90000"/>
              </a:lnSpc>
              <a:spcBef>
                <a:spcPts val="660"/>
              </a:spcBef>
              <a:spcAft>
                <a:spcPts val="0"/>
              </a:spcAft>
              <a:buClr>
                <a:srgbClr val="7F7F7F"/>
              </a:buClr>
              <a:buSzPct val="84942"/>
              <a:buNone/>
            </a:pPr>
            <a:r>
              <a:rPr lang="en-US" u="sng"/>
              <a:t>Inputs</a:t>
            </a:r>
            <a:r>
              <a:rPr lang="en-US"/>
              <a:t>	    </a:t>
            </a:r>
            <a:r>
              <a:rPr lang="en-US" u="sng"/>
              <a:t>Outputs</a:t>
            </a:r>
            <a:endParaRPr/>
          </a:p>
          <a:p>
            <a:pPr indent="0" lvl="0" marL="0" rtl="0" algn="l">
              <a:lnSpc>
                <a:spcPct val="90000"/>
              </a:lnSpc>
              <a:spcBef>
                <a:spcPts val="660"/>
              </a:spcBef>
              <a:spcAft>
                <a:spcPts val="0"/>
              </a:spcAft>
              <a:buClr>
                <a:srgbClr val="7F7F7F"/>
              </a:buClr>
              <a:buSzPct val="84942"/>
              <a:buNone/>
            </a:pPr>
            <a:r>
              <a:rPr lang="en-US"/>
              <a:t> 0    0	         </a:t>
            </a:r>
            <a:r>
              <a:rPr lang="en-US">
                <a:solidFill>
                  <a:srgbClr val="0055A4"/>
                </a:solidFill>
              </a:rPr>
              <a:t>0</a:t>
            </a:r>
            <a:r>
              <a:rPr lang="en-US"/>
              <a:t>	</a:t>
            </a:r>
            <a:endParaRPr/>
          </a:p>
          <a:p>
            <a:pPr indent="0" lvl="0" marL="0" rtl="0" algn="l">
              <a:lnSpc>
                <a:spcPct val="90000"/>
              </a:lnSpc>
              <a:spcBef>
                <a:spcPts val="660"/>
              </a:spcBef>
              <a:spcAft>
                <a:spcPts val="0"/>
              </a:spcAft>
              <a:buClr>
                <a:srgbClr val="7F7F7F"/>
              </a:buClr>
              <a:buSzPct val="84942"/>
              <a:buNone/>
            </a:pPr>
            <a:r>
              <a:rPr lang="en-US"/>
              <a:t> 0    1	         </a:t>
            </a:r>
            <a:r>
              <a:rPr lang="en-US">
                <a:solidFill>
                  <a:srgbClr val="0055A4"/>
                </a:solidFill>
              </a:rPr>
              <a:t>1		</a:t>
            </a:r>
            <a:r>
              <a:rPr lang="en-US"/>
              <a:t> </a:t>
            </a:r>
            <a:endParaRPr>
              <a:solidFill>
                <a:srgbClr val="0055A4"/>
              </a:solidFill>
            </a:endParaRPr>
          </a:p>
          <a:p>
            <a:pPr indent="0" lvl="0" marL="0" rtl="0" algn="l">
              <a:lnSpc>
                <a:spcPct val="90000"/>
              </a:lnSpc>
              <a:spcBef>
                <a:spcPts val="660"/>
              </a:spcBef>
              <a:spcAft>
                <a:spcPts val="0"/>
              </a:spcAft>
              <a:buClr>
                <a:srgbClr val="7F7F7F"/>
              </a:buClr>
              <a:buSzPct val="84942"/>
              <a:buNone/>
            </a:pPr>
            <a:r>
              <a:rPr lang="en-US"/>
              <a:t> 1    0	         </a:t>
            </a:r>
            <a:r>
              <a:rPr lang="en-US">
                <a:solidFill>
                  <a:srgbClr val="0055A4"/>
                </a:solidFill>
              </a:rPr>
              <a:t>1		</a:t>
            </a:r>
            <a:r>
              <a:rPr lang="en-US"/>
              <a:t> </a:t>
            </a:r>
            <a:endParaRPr>
              <a:solidFill>
                <a:srgbClr val="0055A4"/>
              </a:solidFill>
            </a:endParaRPr>
          </a:p>
          <a:p>
            <a:pPr indent="0" lvl="0" marL="0" rtl="0" algn="l">
              <a:lnSpc>
                <a:spcPct val="90000"/>
              </a:lnSpc>
              <a:spcBef>
                <a:spcPts val="660"/>
              </a:spcBef>
              <a:spcAft>
                <a:spcPts val="0"/>
              </a:spcAft>
              <a:buClr>
                <a:srgbClr val="7F7F7F"/>
              </a:buClr>
              <a:buSzPct val="84942"/>
              <a:buNone/>
            </a:pPr>
            <a:r>
              <a:rPr lang="en-US"/>
              <a:t> 1    1	         </a:t>
            </a:r>
            <a:r>
              <a:rPr lang="en-US">
                <a:solidFill>
                  <a:srgbClr val="0055A4"/>
                </a:solidFill>
              </a:rPr>
              <a:t>0</a:t>
            </a:r>
            <a:endParaRPr/>
          </a:p>
          <a:p>
            <a:pPr indent="-88900" lvl="0" marL="228600" rtl="0" algn="l">
              <a:lnSpc>
                <a:spcPct val="90000"/>
              </a:lnSpc>
              <a:spcBef>
                <a:spcPts val="660"/>
              </a:spcBef>
              <a:spcAft>
                <a:spcPts val="0"/>
              </a:spcAft>
              <a:buClr>
                <a:srgbClr val="7F7F7F"/>
              </a:buClr>
              <a:buSzPct val="84942"/>
              <a:buNone/>
            </a:pPr>
            <a:r>
              <a:t/>
            </a:r>
            <a:endParaRPr/>
          </a:p>
          <a:p>
            <a:pPr indent="-228600" lvl="0" marL="228600" rtl="0" algn="l">
              <a:lnSpc>
                <a:spcPct val="90000"/>
              </a:lnSpc>
              <a:spcBef>
                <a:spcPts val="660"/>
              </a:spcBef>
              <a:spcAft>
                <a:spcPts val="0"/>
              </a:spcAft>
              <a:buClr>
                <a:srgbClr val="7F7F7F"/>
              </a:buClr>
              <a:buSzPct val="84942"/>
              <a:buNone/>
            </a:pPr>
            <a:r>
              <a:t/>
            </a:r>
            <a:endParaRPr/>
          </a:p>
          <a:p>
            <a:pPr indent="-228600" lvl="0" marL="228600" rtl="0" algn="l">
              <a:lnSpc>
                <a:spcPct val="90000"/>
              </a:lnSpc>
              <a:spcBef>
                <a:spcPts val="720"/>
              </a:spcBef>
              <a:spcAft>
                <a:spcPts val="0"/>
              </a:spcAft>
              <a:buClr>
                <a:srgbClr val="0055A4"/>
              </a:buClr>
              <a:buSzPct val="108108"/>
              <a:buNone/>
            </a:pPr>
            <a:r>
              <a:rPr lang="en-US" sz="2400">
                <a:solidFill>
                  <a:srgbClr val="0055A4"/>
                </a:solidFill>
              </a:rPr>
              <a:t>XOR Operation</a:t>
            </a:r>
            <a:endParaRPr/>
          </a:p>
          <a:p>
            <a:pPr indent="-203886" lvl="0" marL="228600" rtl="0" algn="l">
              <a:lnSpc>
                <a:spcPct val="90000"/>
              </a:lnSpc>
              <a:spcBef>
                <a:spcPts val="720"/>
              </a:spcBef>
              <a:spcAft>
                <a:spcPts val="0"/>
              </a:spcAft>
              <a:buClr>
                <a:srgbClr val="7F7F7F"/>
              </a:buClr>
              <a:buSzPct val="108107"/>
              <a:buChar char="•"/>
            </a:pPr>
            <a:r>
              <a:rPr lang="en-US" sz="2400"/>
              <a:t>Only one input value is TRUE for output to be TRUE. If both are true, output FALSE</a:t>
            </a:r>
            <a:endParaRPr sz="2400"/>
          </a:p>
          <a:p>
            <a:pPr indent="-194310" lvl="0" marL="228600" rtl="0" algn="l">
              <a:lnSpc>
                <a:spcPct val="90000"/>
              </a:lnSpc>
              <a:spcBef>
                <a:spcPts val="720"/>
              </a:spcBef>
              <a:spcAft>
                <a:spcPts val="0"/>
              </a:spcAft>
              <a:buSzPct val="100000"/>
              <a:buChar char="•"/>
            </a:pPr>
            <a:r>
              <a:rPr lang="en-US" sz="2400"/>
              <a:t>Not like any other operation in standard </a:t>
            </a:r>
            <a:r>
              <a:rPr lang="en-US" sz="2400"/>
              <a:t>algebra</a:t>
            </a:r>
            <a:r>
              <a:rPr lang="en-US" sz="2400"/>
              <a:t>!</a:t>
            </a:r>
            <a:endParaRPr sz="2400"/>
          </a:p>
          <a:p>
            <a:pPr indent="-202882" lvl="0" marL="228600" rtl="0" algn="l">
              <a:spcBef>
                <a:spcPts val="720"/>
              </a:spcBef>
              <a:spcAft>
                <a:spcPts val="0"/>
              </a:spcAft>
              <a:buSzPct val="64285"/>
              <a:buChar char="•"/>
            </a:pPr>
            <a:r>
              <a:rPr b="1" lang="en-US"/>
              <a:t>Operation symbols: </a:t>
            </a:r>
            <a:endParaRPr b="1"/>
          </a:p>
          <a:p>
            <a:pPr indent="-202882" lvl="1" marL="685800" rtl="0" algn="l">
              <a:spcBef>
                <a:spcPts val="720"/>
              </a:spcBef>
              <a:spcAft>
                <a:spcPts val="0"/>
              </a:spcAft>
              <a:buSzPct val="75000"/>
              <a:buChar char="•"/>
            </a:pPr>
            <a:r>
              <a:rPr lang="en-US"/>
              <a:t>A</a:t>
            </a:r>
            <a:r>
              <a:rPr b="1" lang="en-US" sz="2000">
                <a:latin typeface="Arial"/>
                <a:ea typeface="Arial"/>
                <a:cs typeface="Arial"/>
                <a:sym typeface="Arial"/>
              </a:rPr>
              <a:t>⊕</a:t>
            </a:r>
            <a:r>
              <a:rPr lang="en-US"/>
              <a:t>B, A</a:t>
            </a:r>
            <a:r>
              <a:rPr lang="en-US" sz="2283"/>
              <a:t>⊻</a:t>
            </a:r>
            <a:r>
              <a:rPr lang="en-US"/>
              <a:t>B , A xor B</a:t>
            </a:r>
            <a:endParaRPr/>
          </a:p>
        </p:txBody>
      </p:sp>
      <p:grpSp>
        <p:nvGrpSpPr>
          <p:cNvPr id="479" name="Google Shape;479;p24"/>
          <p:cNvGrpSpPr/>
          <p:nvPr/>
        </p:nvGrpSpPr>
        <p:grpSpPr>
          <a:xfrm>
            <a:off x="7387475" y="1464560"/>
            <a:ext cx="4572000" cy="4892675"/>
            <a:chOff x="381000" y="1143000"/>
            <a:chExt cx="4572000" cy="4892675"/>
          </a:xfrm>
        </p:grpSpPr>
        <p:pic>
          <p:nvPicPr>
            <p:cNvPr id="480" name="Google Shape;480;p24"/>
            <p:cNvPicPr preferRelativeResize="0"/>
            <p:nvPr/>
          </p:nvPicPr>
          <p:blipFill rotWithShape="1">
            <a:blip r:embed="rId3">
              <a:alphaModFix/>
            </a:blip>
            <a:srcRect b="0" l="0" r="0" t="0"/>
            <a:stretch/>
          </p:blipFill>
          <p:spPr>
            <a:xfrm>
              <a:off x="381000" y="1219200"/>
              <a:ext cx="4572000" cy="1158875"/>
            </a:xfrm>
            <a:prstGeom prst="rect">
              <a:avLst/>
            </a:prstGeom>
            <a:noFill/>
            <a:ln>
              <a:noFill/>
            </a:ln>
          </p:spPr>
        </p:pic>
        <p:sp>
          <p:nvSpPr>
            <p:cNvPr id="481" name="Google Shape;481;p24"/>
            <p:cNvSpPr txBox="1"/>
            <p:nvPr/>
          </p:nvSpPr>
          <p:spPr>
            <a:xfrm>
              <a:off x="1752600" y="11430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482" name="Google Shape;482;p24"/>
            <p:cNvSpPr txBox="1"/>
            <p:nvPr/>
          </p:nvSpPr>
          <p:spPr>
            <a:xfrm>
              <a:off x="1752600" y="16764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483" name="Google Shape;483;p24"/>
            <p:cNvSpPr txBox="1"/>
            <p:nvPr/>
          </p:nvSpPr>
          <p:spPr>
            <a:xfrm>
              <a:off x="3276600" y="13716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0</a:t>
              </a:r>
              <a:endParaRPr sz="1800">
                <a:solidFill>
                  <a:schemeClr val="dk1"/>
                </a:solidFill>
                <a:latin typeface="Calibri"/>
                <a:ea typeface="Calibri"/>
                <a:cs typeface="Calibri"/>
                <a:sym typeface="Calibri"/>
              </a:endParaRPr>
            </a:p>
          </p:txBody>
        </p:sp>
        <p:pic>
          <p:nvPicPr>
            <p:cNvPr id="484" name="Google Shape;484;p24"/>
            <p:cNvPicPr preferRelativeResize="0"/>
            <p:nvPr/>
          </p:nvPicPr>
          <p:blipFill rotWithShape="1">
            <a:blip r:embed="rId3">
              <a:alphaModFix/>
            </a:blip>
            <a:srcRect b="0" l="0" r="0" t="0"/>
            <a:stretch/>
          </p:blipFill>
          <p:spPr>
            <a:xfrm>
              <a:off x="381000" y="2438400"/>
              <a:ext cx="4572000" cy="1158875"/>
            </a:xfrm>
            <a:prstGeom prst="rect">
              <a:avLst/>
            </a:prstGeom>
            <a:noFill/>
            <a:ln>
              <a:noFill/>
            </a:ln>
          </p:spPr>
        </p:pic>
        <p:sp>
          <p:nvSpPr>
            <p:cNvPr id="485" name="Google Shape;485;p24"/>
            <p:cNvSpPr txBox="1"/>
            <p:nvPr/>
          </p:nvSpPr>
          <p:spPr>
            <a:xfrm>
              <a:off x="1752600" y="23622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486" name="Google Shape;486;p24"/>
            <p:cNvSpPr txBox="1"/>
            <p:nvPr/>
          </p:nvSpPr>
          <p:spPr>
            <a:xfrm>
              <a:off x="1752600" y="28956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487" name="Google Shape;487;p24"/>
            <p:cNvSpPr txBox="1"/>
            <p:nvPr/>
          </p:nvSpPr>
          <p:spPr>
            <a:xfrm>
              <a:off x="3276600" y="25908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1</a:t>
              </a:r>
              <a:endParaRPr sz="1800">
                <a:solidFill>
                  <a:schemeClr val="dk1"/>
                </a:solidFill>
                <a:latin typeface="Calibri"/>
                <a:ea typeface="Calibri"/>
                <a:cs typeface="Calibri"/>
                <a:sym typeface="Calibri"/>
              </a:endParaRPr>
            </a:p>
          </p:txBody>
        </p:sp>
        <p:pic>
          <p:nvPicPr>
            <p:cNvPr id="488" name="Google Shape;488;p24"/>
            <p:cNvPicPr preferRelativeResize="0"/>
            <p:nvPr/>
          </p:nvPicPr>
          <p:blipFill rotWithShape="1">
            <a:blip r:embed="rId3">
              <a:alphaModFix/>
            </a:blip>
            <a:srcRect b="0" l="0" r="0" t="0"/>
            <a:stretch/>
          </p:blipFill>
          <p:spPr>
            <a:xfrm>
              <a:off x="381000" y="3641725"/>
              <a:ext cx="4572000" cy="1158875"/>
            </a:xfrm>
            <a:prstGeom prst="rect">
              <a:avLst/>
            </a:prstGeom>
            <a:noFill/>
            <a:ln>
              <a:noFill/>
            </a:ln>
          </p:spPr>
        </p:pic>
        <p:sp>
          <p:nvSpPr>
            <p:cNvPr id="489" name="Google Shape;489;p24"/>
            <p:cNvSpPr txBox="1"/>
            <p:nvPr/>
          </p:nvSpPr>
          <p:spPr>
            <a:xfrm>
              <a:off x="1752600" y="3565525"/>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490" name="Google Shape;490;p24"/>
            <p:cNvSpPr txBox="1"/>
            <p:nvPr/>
          </p:nvSpPr>
          <p:spPr>
            <a:xfrm>
              <a:off x="1752600" y="4098925"/>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0</a:t>
              </a:r>
              <a:endParaRPr sz="1800">
                <a:solidFill>
                  <a:schemeClr val="dk1"/>
                </a:solidFill>
                <a:latin typeface="Calibri"/>
                <a:ea typeface="Calibri"/>
                <a:cs typeface="Calibri"/>
                <a:sym typeface="Calibri"/>
              </a:endParaRPr>
            </a:p>
          </p:txBody>
        </p:sp>
        <p:sp>
          <p:nvSpPr>
            <p:cNvPr id="491" name="Google Shape;491;p24"/>
            <p:cNvSpPr txBox="1"/>
            <p:nvPr/>
          </p:nvSpPr>
          <p:spPr>
            <a:xfrm>
              <a:off x="3276600" y="3794125"/>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1</a:t>
              </a:r>
              <a:endParaRPr sz="1800">
                <a:solidFill>
                  <a:schemeClr val="dk1"/>
                </a:solidFill>
                <a:latin typeface="Calibri"/>
                <a:ea typeface="Calibri"/>
                <a:cs typeface="Calibri"/>
                <a:sym typeface="Calibri"/>
              </a:endParaRPr>
            </a:p>
          </p:txBody>
        </p:sp>
        <p:pic>
          <p:nvPicPr>
            <p:cNvPr id="492" name="Google Shape;492;p24"/>
            <p:cNvPicPr preferRelativeResize="0"/>
            <p:nvPr/>
          </p:nvPicPr>
          <p:blipFill rotWithShape="1">
            <a:blip r:embed="rId3">
              <a:alphaModFix/>
            </a:blip>
            <a:srcRect b="0" l="0" r="0" t="0"/>
            <a:stretch/>
          </p:blipFill>
          <p:spPr>
            <a:xfrm>
              <a:off x="381000" y="4876800"/>
              <a:ext cx="4572000" cy="1158875"/>
            </a:xfrm>
            <a:prstGeom prst="rect">
              <a:avLst/>
            </a:prstGeom>
            <a:noFill/>
            <a:ln>
              <a:noFill/>
            </a:ln>
          </p:spPr>
        </p:pic>
        <p:sp>
          <p:nvSpPr>
            <p:cNvPr id="493" name="Google Shape;493;p24"/>
            <p:cNvSpPr txBox="1"/>
            <p:nvPr/>
          </p:nvSpPr>
          <p:spPr>
            <a:xfrm>
              <a:off x="1752600" y="48006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494" name="Google Shape;494;p24"/>
            <p:cNvSpPr txBox="1"/>
            <p:nvPr/>
          </p:nvSpPr>
          <p:spPr>
            <a:xfrm>
              <a:off x="1752600" y="53340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1</a:t>
              </a:r>
              <a:endParaRPr sz="1800">
                <a:solidFill>
                  <a:schemeClr val="dk1"/>
                </a:solidFill>
                <a:latin typeface="Calibri"/>
                <a:ea typeface="Calibri"/>
                <a:cs typeface="Calibri"/>
                <a:sym typeface="Calibri"/>
              </a:endParaRPr>
            </a:p>
          </p:txBody>
        </p:sp>
        <p:sp>
          <p:nvSpPr>
            <p:cNvPr id="495" name="Google Shape;495;p24"/>
            <p:cNvSpPr txBox="1"/>
            <p:nvPr/>
          </p:nvSpPr>
          <p:spPr>
            <a:xfrm>
              <a:off x="3276600" y="50292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latin typeface="Arial"/>
                  <a:ea typeface="Arial"/>
                  <a:cs typeface="Arial"/>
                  <a:sym typeface="Arial"/>
                </a:rPr>
                <a:t>0</a:t>
              </a:r>
              <a:endParaRPr sz="1800">
                <a:solidFill>
                  <a:schemeClr val="dk1"/>
                </a:solidFill>
                <a:latin typeface="Calibri"/>
                <a:ea typeface="Calibri"/>
                <a:cs typeface="Calibri"/>
                <a:sym typeface="Calibri"/>
              </a:endParaRPr>
            </a:p>
          </p:txBody>
        </p:sp>
      </p:grpSp>
      <p:pic>
        <p:nvPicPr>
          <p:cNvPr id="496" name="Google Shape;496;p24"/>
          <p:cNvPicPr preferRelativeResize="0"/>
          <p:nvPr/>
        </p:nvPicPr>
        <p:blipFill rotWithShape="1">
          <a:blip r:embed="rId3">
            <a:alphaModFix/>
          </a:blip>
          <a:srcRect b="0" l="23506" r="23490" t="0"/>
          <a:stretch/>
        </p:blipFill>
        <p:spPr>
          <a:xfrm>
            <a:off x="3739975" y="2547625"/>
            <a:ext cx="2423275" cy="1158875"/>
          </a:xfrm>
          <a:prstGeom prst="rect">
            <a:avLst/>
          </a:prstGeom>
          <a:noFill/>
          <a:ln>
            <a:noFill/>
          </a:ln>
        </p:spPr>
      </p:pic>
      <p:grpSp>
        <p:nvGrpSpPr>
          <p:cNvPr id="497" name="Google Shape;497;p24"/>
          <p:cNvGrpSpPr/>
          <p:nvPr/>
        </p:nvGrpSpPr>
        <p:grpSpPr>
          <a:xfrm>
            <a:off x="3895725" y="2420435"/>
            <a:ext cx="2421600" cy="933600"/>
            <a:chOff x="1752600" y="1143000"/>
            <a:chExt cx="2421600" cy="933600"/>
          </a:xfrm>
        </p:grpSpPr>
        <p:sp>
          <p:nvSpPr>
            <p:cNvPr id="498" name="Google Shape;498;p24"/>
            <p:cNvSpPr txBox="1"/>
            <p:nvPr/>
          </p:nvSpPr>
          <p:spPr>
            <a:xfrm>
              <a:off x="1752600" y="11430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rPr>
                <a:t>A</a:t>
              </a:r>
              <a:endParaRPr sz="1800">
                <a:solidFill>
                  <a:schemeClr val="dk1"/>
                </a:solidFill>
                <a:latin typeface="Calibri"/>
                <a:ea typeface="Calibri"/>
                <a:cs typeface="Calibri"/>
                <a:sym typeface="Calibri"/>
              </a:endParaRPr>
            </a:p>
          </p:txBody>
        </p:sp>
        <p:sp>
          <p:nvSpPr>
            <p:cNvPr id="499" name="Google Shape;499;p24"/>
            <p:cNvSpPr txBox="1"/>
            <p:nvPr/>
          </p:nvSpPr>
          <p:spPr>
            <a:xfrm>
              <a:off x="1752600" y="1676400"/>
              <a:ext cx="53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rPr>
                <a:t>B</a:t>
              </a:r>
              <a:endParaRPr sz="1800">
                <a:solidFill>
                  <a:schemeClr val="dk1"/>
                </a:solidFill>
                <a:latin typeface="Calibri"/>
                <a:ea typeface="Calibri"/>
                <a:cs typeface="Calibri"/>
                <a:sym typeface="Calibri"/>
              </a:endParaRPr>
            </a:p>
          </p:txBody>
        </p:sp>
        <p:sp>
          <p:nvSpPr>
            <p:cNvPr id="500" name="Google Shape;500;p24"/>
            <p:cNvSpPr txBox="1"/>
            <p:nvPr/>
          </p:nvSpPr>
          <p:spPr>
            <a:xfrm>
              <a:off x="3276600" y="1371590"/>
              <a:ext cx="897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000"/>
                <a:buFont typeface="Arial"/>
                <a:buNone/>
              </a:pPr>
              <a:r>
                <a:rPr b="1" lang="en-US" sz="2000">
                  <a:solidFill>
                    <a:srgbClr val="D24726"/>
                  </a:solidFill>
                </a:rPr>
                <a:t>A⊕B</a:t>
              </a:r>
              <a:endParaRPr sz="1800">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XOR Gate </a:t>
            </a:r>
            <a:endParaRPr/>
          </a:p>
        </p:txBody>
      </p:sp>
      <p:pic>
        <p:nvPicPr>
          <p:cNvPr id="506" name="Google Shape;506;p26"/>
          <p:cNvPicPr preferRelativeResize="0"/>
          <p:nvPr>
            <p:ph idx="1" type="body"/>
          </p:nvPr>
        </p:nvPicPr>
        <p:blipFill rotWithShape="1">
          <a:blip r:embed="rId3">
            <a:alphaModFix/>
          </a:blip>
          <a:srcRect b="0" l="5436" r="0" t="51546"/>
          <a:stretch/>
        </p:blipFill>
        <p:spPr>
          <a:xfrm>
            <a:off x="1022699" y="1968225"/>
            <a:ext cx="7186200" cy="2108400"/>
          </a:xfrm>
          <a:prstGeom prst="rect">
            <a:avLst/>
          </a:prstGeom>
          <a:noFill/>
          <a:ln>
            <a:noFill/>
          </a:ln>
        </p:spPr>
      </p:pic>
      <p:pic>
        <p:nvPicPr>
          <p:cNvPr id="507" name="Google Shape;507;p26"/>
          <p:cNvPicPr preferRelativeResize="0"/>
          <p:nvPr/>
        </p:nvPicPr>
        <p:blipFill rotWithShape="1">
          <a:blip r:embed="rId3">
            <a:alphaModFix/>
          </a:blip>
          <a:srcRect b="52725" l="36329" r="27554" t="9680"/>
          <a:stretch/>
        </p:blipFill>
        <p:spPr>
          <a:xfrm>
            <a:off x="8469506" y="3057499"/>
            <a:ext cx="3537370" cy="2108401"/>
          </a:xfrm>
          <a:prstGeom prst="rect">
            <a:avLst/>
          </a:prstGeom>
          <a:noFill/>
          <a:ln>
            <a:noFill/>
          </a:ln>
        </p:spPr>
      </p:pic>
      <p:pic>
        <p:nvPicPr>
          <p:cNvPr id="508" name="Google Shape;508;p26"/>
          <p:cNvPicPr preferRelativeResize="0"/>
          <p:nvPr/>
        </p:nvPicPr>
        <p:blipFill rotWithShape="1">
          <a:blip r:embed="rId4">
            <a:alphaModFix/>
          </a:blip>
          <a:srcRect b="0" l="0" r="0" t="52898"/>
          <a:stretch/>
        </p:blipFill>
        <p:spPr>
          <a:xfrm>
            <a:off x="1022724" y="4134552"/>
            <a:ext cx="7186169" cy="2049580"/>
          </a:xfrm>
          <a:prstGeom prst="rect">
            <a:avLst/>
          </a:prstGeom>
          <a:noFill/>
          <a:ln>
            <a:noFill/>
          </a:ln>
        </p:spPr>
      </p:pic>
      <p:sp>
        <p:nvSpPr>
          <p:cNvPr id="509" name="Google Shape;509;p26"/>
          <p:cNvSpPr txBox="1"/>
          <p:nvPr/>
        </p:nvSpPr>
        <p:spPr>
          <a:xfrm>
            <a:off x="352050" y="1281500"/>
            <a:ext cx="9792600" cy="7389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How to build an XOR gate? We can’t do it directly with transistors-- but we can by combining AND, OR, and NOT gates!</a:t>
            </a:r>
            <a:endParaRPr sz="1800">
              <a:solidFill>
                <a:schemeClr val="dk1"/>
              </a:solidFill>
              <a:latin typeface="Arial"/>
              <a:ea typeface="Arial"/>
              <a:cs typeface="Arial"/>
              <a:sym typeface="Arial"/>
            </a:endParaRPr>
          </a:p>
        </p:txBody>
      </p:sp>
      <p:sp>
        <p:nvSpPr>
          <p:cNvPr id="510" name="Google Shape;510;p26"/>
          <p:cNvSpPr txBox="1"/>
          <p:nvPr/>
        </p:nvSpPr>
        <p:spPr>
          <a:xfrm>
            <a:off x="398400" y="6203000"/>
            <a:ext cx="8523300" cy="7389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Both of the images above are the same combination of gates; the only difference is the input values</a:t>
            </a: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7"/>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Quattrocento Sans"/>
              <a:buNone/>
            </a:pPr>
            <a:r>
              <a:rPr lang="en-US"/>
              <a:t>Applications of Logic Gates: </a:t>
            </a:r>
            <a:br>
              <a:rPr lang="en-US"/>
            </a:br>
            <a:r>
              <a:rPr lang="en-US"/>
              <a:t>Binary Math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Logic in Computing</a:t>
            </a:r>
            <a:endParaRPr/>
          </a:p>
        </p:txBody>
      </p:sp>
      <p:pic>
        <p:nvPicPr>
          <p:cNvPr descr="Computer Processor History" id="238" name="Google Shape;238;p4"/>
          <p:cNvPicPr preferRelativeResize="0"/>
          <p:nvPr/>
        </p:nvPicPr>
        <p:blipFill rotWithShape="1">
          <a:blip r:embed="rId3">
            <a:alphaModFix/>
          </a:blip>
          <a:srcRect b="0" l="0" r="0" t="0"/>
          <a:stretch/>
        </p:blipFill>
        <p:spPr>
          <a:xfrm>
            <a:off x="7922378" y="3740807"/>
            <a:ext cx="2534111" cy="2534111"/>
          </a:xfrm>
          <a:prstGeom prst="rect">
            <a:avLst/>
          </a:prstGeom>
          <a:noFill/>
          <a:ln>
            <a:noFill/>
          </a:ln>
        </p:spPr>
      </p:pic>
      <p:sp>
        <p:nvSpPr>
          <p:cNvPr id="239" name="Google Shape;239;p4"/>
          <p:cNvSpPr txBox="1"/>
          <p:nvPr>
            <p:ph idx="1" type="body"/>
          </p:nvPr>
        </p:nvSpPr>
        <p:spPr>
          <a:xfrm>
            <a:off x="838200" y="1825625"/>
            <a:ext cx="6014884" cy="4351338"/>
          </a:xfrm>
          <a:prstGeom prst="rect">
            <a:avLst/>
          </a:prstGeom>
          <a:noFill/>
          <a:ln>
            <a:noFill/>
          </a:ln>
        </p:spPr>
        <p:txBody>
          <a:bodyPr anchorCtr="0" anchor="t" bIns="45700" lIns="91425" spcFirstLastPara="1" rIns="91425" wrap="square" tIns="45700">
            <a:normAutofit lnSpcReduction="10000"/>
          </a:bodyPr>
          <a:lstStyle/>
          <a:p>
            <a:pPr indent="-419100" lvl="0" marL="457200" rtl="0" algn="l">
              <a:lnSpc>
                <a:spcPct val="90000"/>
              </a:lnSpc>
              <a:spcBef>
                <a:spcPts val="900"/>
              </a:spcBef>
              <a:spcAft>
                <a:spcPts val="0"/>
              </a:spcAft>
              <a:buClr>
                <a:srgbClr val="7F7F7F"/>
              </a:buClr>
              <a:buSzPts val="3000"/>
              <a:buChar char="•"/>
            </a:pPr>
            <a:r>
              <a:rPr lang="en-US" sz="2400"/>
              <a:t>Review: CPUs</a:t>
            </a:r>
            <a:r>
              <a:rPr lang="en-US" sz="2400"/>
              <a:t> work by receiving messages in the form of a series of 0s and 1s.</a:t>
            </a:r>
            <a:endParaRPr sz="2400"/>
          </a:p>
          <a:p>
            <a:pPr indent="-381000" lvl="0" marL="457200" rtl="0" algn="l">
              <a:lnSpc>
                <a:spcPct val="90000"/>
              </a:lnSpc>
              <a:spcBef>
                <a:spcPts val="900"/>
              </a:spcBef>
              <a:spcAft>
                <a:spcPts val="0"/>
              </a:spcAft>
              <a:buSzPts val="2400"/>
              <a:buChar char="•"/>
            </a:pPr>
            <a:r>
              <a:rPr lang="en-US" sz="2400"/>
              <a:t>Based on the values of the 0s and 1s, and how the CPUs are preprogrammed, the CPU can perform arithmetic and make logical decisions to produce reliable output.</a:t>
            </a:r>
            <a:endParaRPr sz="2400"/>
          </a:p>
          <a:p>
            <a:pPr indent="-381000" lvl="0" marL="457200" rtl="0" algn="l">
              <a:lnSpc>
                <a:spcPct val="90000"/>
              </a:lnSpc>
              <a:spcBef>
                <a:spcPts val="900"/>
              </a:spcBef>
              <a:spcAft>
                <a:spcPts val="0"/>
              </a:spcAft>
              <a:buSzPts val="2400"/>
              <a:buChar char="•"/>
            </a:pPr>
            <a:r>
              <a:rPr lang="en-US" sz="2400"/>
              <a:t>But, how are “decisions” made? Using a component called a </a:t>
            </a:r>
            <a:r>
              <a:rPr b="1" lang="en-US" sz="2400"/>
              <a:t>logic gate</a:t>
            </a:r>
            <a:r>
              <a:rPr lang="en-US" sz="2400"/>
              <a:t>: a device that </a:t>
            </a:r>
            <a:r>
              <a:rPr lang="en-US" sz="2400"/>
              <a:t>output</a:t>
            </a:r>
            <a:r>
              <a:rPr lang="en-US" sz="2400"/>
              <a:t> a signal only under controlled logical conditions.</a:t>
            </a:r>
            <a:endParaRPr sz="2400"/>
          </a:p>
          <a:p>
            <a:pPr indent="-381000" lvl="0" marL="457200" rtl="0" algn="l">
              <a:lnSpc>
                <a:spcPct val="90000"/>
              </a:lnSpc>
              <a:spcBef>
                <a:spcPts val="900"/>
              </a:spcBef>
              <a:spcAft>
                <a:spcPts val="0"/>
              </a:spcAft>
              <a:buSzPts val="2400"/>
              <a:buChar char="•"/>
            </a:pPr>
            <a:r>
              <a:rPr lang="en-US" sz="2400"/>
              <a:t>But, how do logic gates work?</a:t>
            </a:r>
            <a:endParaRPr sz="2400"/>
          </a:p>
        </p:txBody>
      </p:sp>
      <p:pic>
        <p:nvPicPr>
          <p:cNvPr descr="https://lh6.googleusercontent.com/O1lC524a3sC77tbZEKM59LJH1T6ooZ6tl5hpg0hZfjOVM4ykypbbHJpBd-EMVjaXnvJFI610N5Ol4A89lZdTHrcYeW3mG9U2HJOLV5T9ERPUrnTAeRq8oQq4vBfWkjWrI9kCo2EyjBk" id="240" name="Google Shape;240;p4"/>
          <p:cNvPicPr preferRelativeResize="0"/>
          <p:nvPr/>
        </p:nvPicPr>
        <p:blipFill rotWithShape="1">
          <a:blip r:embed="rId4">
            <a:alphaModFix/>
          </a:blip>
          <a:srcRect b="0" l="0" r="0" t="0"/>
          <a:stretch/>
        </p:blipFill>
        <p:spPr>
          <a:xfrm>
            <a:off x="7213213" y="1834622"/>
            <a:ext cx="3952443" cy="1713819"/>
          </a:xfrm>
          <a:prstGeom prst="rect">
            <a:avLst/>
          </a:prstGeom>
          <a:noFill/>
          <a:ln cap="flat" cmpd="sng" w="9525">
            <a:solidFill>
              <a:srgbClr val="4A66AC"/>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307d80cb201_0_41"/>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US"/>
              <a:t>Back to the CPU</a:t>
            </a:r>
            <a:endParaRPr/>
          </a:p>
        </p:txBody>
      </p:sp>
      <p:sp>
        <p:nvSpPr>
          <p:cNvPr id="521" name="Google Shape;521;g307d80cb201_0_41"/>
          <p:cNvSpPr txBox="1"/>
          <p:nvPr>
            <p:ph idx="1" type="body"/>
          </p:nvPr>
        </p:nvSpPr>
        <p:spPr>
          <a:xfrm>
            <a:off x="838200" y="1825625"/>
            <a:ext cx="6015000" cy="46599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900"/>
              </a:spcBef>
              <a:spcAft>
                <a:spcPts val="0"/>
              </a:spcAft>
              <a:buSzPts val="2400"/>
              <a:buChar char="•"/>
            </a:pPr>
            <a:r>
              <a:rPr lang="en-US" sz="2400"/>
              <a:t>How do these logic gates help our guy in the box?</a:t>
            </a:r>
            <a:endParaRPr sz="2400"/>
          </a:p>
          <a:p>
            <a:pPr indent="0" lvl="0" marL="457200" rtl="0" algn="l">
              <a:lnSpc>
                <a:spcPct val="115000"/>
              </a:lnSpc>
              <a:spcBef>
                <a:spcPts val="900"/>
              </a:spcBef>
              <a:spcAft>
                <a:spcPts val="0"/>
              </a:spcAft>
              <a:buNone/>
            </a:pPr>
            <a:r>
              <a:t/>
            </a:r>
            <a:endParaRPr sz="2400"/>
          </a:p>
        </p:txBody>
      </p:sp>
      <p:pic>
        <p:nvPicPr>
          <p:cNvPr descr="https://lh6.googleusercontent.com/O1lC524a3sC77tbZEKM59LJH1T6ooZ6tl5hpg0hZfjOVM4ykypbbHJpBd-EMVjaXnvJFI610N5Ol4A89lZdTHrcYeW3mG9U2HJOLV5T9ERPUrnTAeRq8oQq4vBfWkjWrI9kCo2EyjBk" id="522" name="Google Shape;522;g307d80cb201_0_41"/>
          <p:cNvPicPr preferRelativeResize="0"/>
          <p:nvPr/>
        </p:nvPicPr>
        <p:blipFill rotWithShape="1">
          <a:blip r:embed="rId3">
            <a:alphaModFix/>
          </a:blip>
          <a:srcRect b="0" l="0" r="0" t="0"/>
          <a:stretch/>
        </p:blipFill>
        <p:spPr>
          <a:xfrm>
            <a:off x="7213213" y="1834622"/>
            <a:ext cx="3952443" cy="1713819"/>
          </a:xfrm>
          <a:prstGeom prst="rect">
            <a:avLst/>
          </a:prstGeom>
          <a:noFill/>
          <a:ln cap="flat" cmpd="sng" w="9525">
            <a:solidFill>
              <a:srgbClr val="4A66AC"/>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descr="https://lh6.googleusercontent.com/O1lC524a3sC77tbZEKM59LJH1T6ooZ6tl5hpg0hZfjOVM4ykypbbHJpBd-EMVjaXnvJFI610N5Ol4A89lZdTHrcYeW3mG9U2HJOLV5T9ERPUrnTAeRq8oQq4vBfWkjWrI9kCo2EyjBk" id="527" name="Google Shape;527;g307d80cb201_0_157"/>
          <p:cNvPicPr preferRelativeResize="0"/>
          <p:nvPr/>
        </p:nvPicPr>
        <p:blipFill rotWithShape="1">
          <a:blip r:embed="rId3">
            <a:alphaModFix/>
          </a:blip>
          <a:srcRect b="0" l="0" r="0" t="0"/>
          <a:stretch/>
        </p:blipFill>
        <p:spPr>
          <a:xfrm>
            <a:off x="7213213" y="4368272"/>
            <a:ext cx="3952443" cy="1713819"/>
          </a:xfrm>
          <a:prstGeom prst="rect">
            <a:avLst/>
          </a:prstGeom>
          <a:noFill/>
          <a:ln cap="flat" cmpd="sng" w="9525">
            <a:solidFill>
              <a:srgbClr val="4A66AC"/>
            </a:solidFill>
            <a:prstDash val="solid"/>
            <a:round/>
            <a:headEnd len="sm" w="sm" type="none"/>
            <a:tailEnd len="sm" w="sm" type="none"/>
          </a:ln>
        </p:spPr>
      </p:pic>
      <p:sp>
        <p:nvSpPr>
          <p:cNvPr id="528" name="Google Shape;528;g307d80cb201_0_157"/>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Quattrocento Sans"/>
              <a:buNone/>
            </a:pPr>
            <a:r>
              <a:rPr lang="en-US"/>
              <a:t>Back to the CPU</a:t>
            </a:r>
            <a:endParaRPr/>
          </a:p>
        </p:txBody>
      </p:sp>
      <p:sp>
        <p:nvSpPr>
          <p:cNvPr id="529" name="Google Shape;529;g307d80cb201_0_157"/>
          <p:cNvSpPr txBox="1"/>
          <p:nvPr>
            <p:ph idx="1" type="body"/>
          </p:nvPr>
        </p:nvSpPr>
        <p:spPr>
          <a:xfrm>
            <a:off x="838200" y="1825625"/>
            <a:ext cx="6015000" cy="4659900"/>
          </a:xfrm>
          <a:prstGeom prst="rect">
            <a:avLst/>
          </a:prstGeom>
          <a:noFill/>
          <a:ln>
            <a:noFill/>
          </a:ln>
        </p:spPr>
        <p:txBody>
          <a:bodyPr anchorCtr="0" anchor="t" bIns="45700" lIns="91425" spcFirstLastPara="1" rIns="91425" wrap="square" tIns="45700">
            <a:normAutofit lnSpcReduction="10000"/>
          </a:bodyPr>
          <a:lstStyle/>
          <a:p>
            <a:pPr indent="-381000" lvl="0" marL="457200" rtl="0" algn="l">
              <a:lnSpc>
                <a:spcPct val="115000"/>
              </a:lnSpc>
              <a:spcBef>
                <a:spcPts val="900"/>
              </a:spcBef>
              <a:spcAft>
                <a:spcPts val="0"/>
              </a:spcAft>
              <a:buSzPts val="2400"/>
              <a:buChar char="•"/>
            </a:pPr>
            <a:r>
              <a:rPr lang="en-US" sz="2400"/>
              <a:t>In fact, the “guy in the box” isn’t really a guy at all, but a composition of many logic gates</a:t>
            </a:r>
            <a:endParaRPr sz="2400"/>
          </a:p>
          <a:p>
            <a:pPr indent="-381000" lvl="0" marL="457200" rtl="0" algn="l">
              <a:lnSpc>
                <a:spcPct val="115000"/>
              </a:lnSpc>
              <a:spcBef>
                <a:spcPts val="900"/>
              </a:spcBef>
              <a:spcAft>
                <a:spcPts val="0"/>
              </a:spcAft>
              <a:buSzPts val="2400"/>
              <a:buChar char="•"/>
            </a:pPr>
            <a:r>
              <a:rPr lang="en-US" sz="2400"/>
              <a:t>These logic gate compositions (called </a:t>
            </a:r>
            <a:r>
              <a:rPr b="1" lang="en-US" sz="2400"/>
              <a:t>digital circuits</a:t>
            </a:r>
            <a:r>
              <a:rPr lang="en-US" sz="2400"/>
              <a:t>), if arranged in clever ways, can perform all of the complex operations a CPU needs to perform!</a:t>
            </a:r>
            <a:endParaRPr sz="2400"/>
          </a:p>
          <a:p>
            <a:pPr indent="-381000" lvl="0" marL="457200" rtl="0" algn="l">
              <a:lnSpc>
                <a:spcPct val="115000"/>
              </a:lnSpc>
              <a:spcBef>
                <a:spcPts val="900"/>
              </a:spcBef>
              <a:spcAft>
                <a:spcPts val="0"/>
              </a:spcAft>
              <a:buSzPts val="2400"/>
              <a:buChar char="•"/>
            </a:pPr>
            <a:r>
              <a:rPr lang="en-US" sz="2400"/>
              <a:t>To see this, we will study the CPU’s </a:t>
            </a:r>
            <a:r>
              <a:rPr b="1" lang="en-US" sz="2400"/>
              <a:t>Arithmetic Logic Unit</a:t>
            </a:r>
            <a:r>
              <a:rPr lang="en-US" sz="2400"/>
              <a:t> (</a:t>
            </a:r>
            <a:r>
              <a:rPr b="1" lang="en-US" sz="2400"/>
              <a:t>ALU</a:t>
            </a:r>
            <a:r>
              <a:rPr lang="en-US" sz="2400"/>
              <a:t>) to see how logic gates can emulate </a:t>
            </a:r>
            <a:r>
              <a:rPr b="1" lang="en-US" sz="2400"/>
              <a:t>arithmetic</a:t>
            </a:r>
            <a:r>
              <a:rPr lang="en-US" sz="2400"/>
              <a:t> (addition, subtraction, etc.)</a:t>
            </a:r>
            <a:endParaRPr sz="2400"/>
          </a:p>
        </p:txBody>
      </p:sp>
      <p:pic>
        <p:nvPicPr>
          <p:cNvPr descr="https://lh6.googleusercontent.com/O1lC524a3sC77tbZEKM59LJH1T6ooZ6tl5hpg0hZfjOVM4ykypbbHJpBd-EMVjaXnvJFI610N5Ol4A89lZdTHrcYeW3mG9U2HJOLV5T9ERPUrnTAeRq8oQq4vBfWkjWrI9kCo2EyjBk" id="530" name="Google Shape;530;g307d80cb201_0_157"/>
          <p:cNvPicPr preferRelativeResize="0"/>
          <p:nvPr/>
        </p:nvPicPr>
        <p:blipFill rotWithShape="1">
          <a:blip r:embed="rId3">
            <a:alphaModFix/>
          </a:blip>
          <a:srcRect b="0" l="0" r="0" t="0"/>
          <a:stretch/>
        </p:blipFill>
        <p:spPr>
          <a:xfrm>
            <a:off x="7213213" y="1834622"/>
            <a:ext cx="3952443" cy="1713819"/>
          </a:xfrm>
          <a:prstGeom prst="rect">
            <a:avLst/>
          </a:prstGeom>
          <a:noFill/>
          <a:ln cap="flat" cmpd="sng" w="9525">
            <a:solidFill>
              <a:srgbClr val="4A66AC"/>
            </a:solidFill>
            <a:prstDash val="solid"/>
            <a:round/>
            <a:headEnd len="sm" w="sm" type="none"/>
            <a:tailEnd len="sm" w="sm" type="none"/>
          </a:ln>
        </p:spPr>
      </p:pic>
      <p:pic>
        <p:nvPicPr>
          <p:cNvPr id="531" name="Google Shape;531;g307d80cb201_0_157"/>
          <p:cNvPicPr preferRelativeResize="0"/>
          <p:nvPr/>
        </p:nvPicPr>
        <p:blipFill rotWithShape="1">
          <a:blip r:embed="rId4">
            <a:alphaModFix/>
          </a:blip>
          <a:srcRect b="63006" l="0" r="0" t="0"/>
          <a:stretch/>
        </p:blipFill>
        <p:spPr>
          <a:xfrm>
            <a:off x="9331975" y="4728425"/>
            <a:ext cx="2323373" cy="1111962"/>
          </a:xfrm>
          <a:prstGeom prst="rect">
            <a:avLst/>
          </a:prstGeom>
          <a:noFill/>
          <a:ln>
            <a:noFill/>
          </a:ln>
        </p:spPr>
      </p:pic>
      <p:pic>
        <p:nvPicPr>
          <p:cNvPr id="532" name="Google Shape;532;g307d80cb201_0_157"/>
          <p:cNvPicPr preferRelativeResize="0"/>
          <p:nvPr/>
        </p:nvPicPr>
        <p:blipFill rotWithShape="1">
          <a:blip r:embed="rId5">
            <a:alphaModFix/>
          </a:blip>
          <a:srcRect b="0" l="23506" r="23490" t="0"/>
          <a:stretch/>
        </p:blipFill>
        <p:spPr>
          <a:xfrm>
            <a:off x="10103575" y="5236925"/>
            <a:ext cx="780175" cy="373100"/>
          </a:xfrm>
          <a:prstGeom prst="rect">
            <a:avLst/>
          </a:prstGeom>
          <a:noFill/>
          <a:ln>
            <a:noFill/>
          </a:ln>
        </p:spPr>
      </p:pic>
      <p:pic>
        <p:nvPicPr>
          <p:cNvPr id="533" name="Google Shape;533;g307d80cb201_0_157"/>
          <p:cNvPicPr preferRelativeResize="0"/>
          <p:nvPr/>
        </p:nvPicPr>
        <p:blipFill rotWithShape="1">
          <a:blip r:embed="rId6">
            <a:alphaModFix/>
          </a:blip>
          <a:srcRect b="0" l="23358" r="26417" t="0"/>
          <a:stretch/>
        </p:blipFill>
        <p:spPr>
          <a:xfrm>
            <a:off x="10508601" y="4902125"/>
            <a:ext cx="657049" cy="296500"/>
          </a:xfrm>
          <a:prstGeom prst="rect">
            <a:avLst/>
          </a:prstGeom>
          <a:noFill/>
          <a:ln>
            <a:noFill/>
          </a:ln>
        </p:spPr>
      </p:pic>
      <p:pic>
        <p:nvPicPr>
          <p:cNvPr id="534" name="Google Shape;534;g307d80cb201_0_157"/>
          <p:cNvPicPr preferRelativeResize="0"/>
          <p:nvPr/>
        </p:nvPicPr>
        <p:blipFill rotWithShape="1">
          <a:blip r:embed="rId7">
            <a:alphaModFix/>
          </a:blip>
          <a:srcRect b="0" l="22702" r="23804" t="0"/>
          <a:stretch/>
        </p:blipFill>
        <p:spPr>
          <a:xfrm>
            <a:off x="10508601" y="5236930"/>
            <a:ext cx="861275" cy="373100"/>
          </a:xfrm>
          <a:prstGeom prst="rect">
            <a:avLst/>
          </a:prstGeom>
          <a:noFill/>
          <a:ln>
            <a:noFill/>
          </a:ln>
        </p:spPr>
      </p:pic>
      <p:pic>
        <p:nvPicPr>
          <p:cNvPr id="535" name="Google Shape;535;g307d80cb201_0_157"/>
          <p:cNvPicPr preferRelativeResize="0"/>
          <p:nvPr/>
        </p:nvPicPr>
        <p:blipFill rotWithShape="1">
          <a:blip r:embed="rId8">
            <a:alphaModFix/>
          </a:blip>
          <a:srcRect b="0" l="20134" r="24322" t="0"/>
          <a:stretch/>
        </p:blipFill>
        <p:spPr>
          <a:xfrm>
            <a:off x="10385475" y="5122475"/>
            <a:ext cx="780175" cy="323846"/>
          </a:xfrm>
          <a:prstGeom prst="rect">
            <a:avLst/>
          </a:prstGeom>
          <a:noFill/>
          <a:ln>
            <a:noFill/>
          </a:ln>
        </p:spPr>
      </p:pic>
      <p:pic>
        <p:nvPicPr>
          <p:cNvPr id="536" name="Google Shape;536;g307d80cb201_0_157"/>
          <p:cNvPicPr preferRelativeResize="0"/>
          <p:nvPr/>
        </p:nvPicPr>
        <p:blipFill rotWithShape="1">
          <a:blip r:embed="rId7">
            <a:alphaModFix/>
          </a:blip>
          <a:srcRect b="0" l="22702" r="23804" t="0"/>
          <a:stretch/>
        </p:blipFill>
        <p:spPr>
          <a:xfrm>
            <a:off x="9831276" y="4863830"/>
            <a:ext cx="861275" cy="373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8"/>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The CPU Arithmetic Logic Unit</a:t>
            </a:r>
            <a:endParaRPr/>
          </a:p>
        </p:txBody>
      </p:sp>
      <p:sp>
        <p:nvSpPr>
          <p:cNvPr id="543" name="Google Shape;543;p38"/>
          <p:cNvSpPr txBox="1"/>
          <p:nvPr>
            <p:ph idx="1" type="body"/>
          </p:nvPr>
        </p:nvSpPr>
        <p:spPr>
          <a:xfrm>
            <a:off x="838200" y="1825624"/>
            <a:ext cx="6477000" cy="4209415"/>
          </a:xfrm>
          <a:prstGeom prst="rect">
            <a:avLst/>
          </a:prstGeom>
          <a:noFill/>
          <a:ln>
            <a:noFill/>
          </a:ln>
        </p:spPr>
        <p:txBody>
          <a:bodyPr anchorCtr="0" anchor="t" bIns="45700" lIns="91425" spcFirstLastPara="1" rIns="91425" wrap="square" tIns="45700">
            <a:normAutofit fontScale="62500" lnSpcReduction="10000"/>
          </a:bodyPr>
          <a:lstStyle/>
          <a:p>
            <a:pPr indent="0" lvl="0" marL="0" rtl="0" algn="l">
              <a:lnSpc>
                <a:spcPct val="115000"/>
              </a:lnSpc>
              <a:spcBef>
                <a:spcPts val="900"/>
              </a:spcBef>
              <a:spcAft>
                <a:spcPts val="0"/>
              </a:spcAft>
              <a:buNone/>
            </a:pPr>
            <a:r>
              <a:rPr lang="en-US"/>
              <a:t>The ALU is made up of a combination of logic circuits paced at the clock signal. The ALU is able to perform operations such as:</a:t>
            </a:r>
            <a:br>
              <a:rPr lang="en-US"/>
            </a:br>
            <a:endParaRPr/>
          </a:p>
          <a:p>
            <a:pPr indent="-331787" lvl="1" marL="914400" rtl="0" algn="l">
              <a:lnSpc>
                <a:spcPct val="115000"/>
              </a:lnSpc>
              <a:spcBef>
                <a:spcPts val="780"/>
              </a:spcBef>
              <a:spcAft>
                <a:spcPts val="0"/>
              </a:spcAft>
              <a:buSzPct val="100000"/>
              <a:buChar char="•"/>
            </a:pPr>
            <a:r>
              <a:rPr lang="en-US"/>
              <a:t>Add</a:t>
            </a:r>
            <a:endParaRPr/>
          </a:p>
          <a:p>
            <a:pPr indent="-331787" lvl="1" marL="914400" rtl="0" algn="l">
              <a:lnSpc>
                <a:spcPct val="115000"/>
              </a:lnSpc>
              <a:spcBef>
                <a:spcPts val="0"/>
              </a:spcBef>
              <a:spcAft>
                <a:spcPts val="0"/>
              </a:spcAft>
              <a:buSzPct val="100000"/>
              <a:buChar char="•"/>
            </a:pPr>
            <a:r>
              <a:rPr lang="en-US"/>
              <a:t>Add with carry</a:t>
            </a:r>
            <a:endParaRPr/>
          </a:p>
          <a:p>
            <a:pPr indent="-331787" lvl="1" marL="914400" rtl="0" algn="l">
              <a:lnSpc>
                <a:spcPct val="115000"/>
              </a:lnSpc>
              <a:spcBef>
                <a:spcPts val="0"/>
              </a:spcBef>
              <a:spcAft>
                <a:spcPts val="0"/>
              </a:spcAft>
              <a:buSzPct val="100000"/>
              <a:buChar char="•"/>
            </a:pPr>
            <a:r>
              <a:rPr lang="en-US"/>
              <a:t>Subtract</a:t>
            </a:r>
            <a:endParaRPr/>
          </a:p>
          <a:p>
            <a:pPr indent="-331787" lvl="1" marL="914400" rtl="0" algn="l">
              <a:lnSpc>
                <a:spcPct val="115000"/>
              </a:lnSpc>
              <a:spcBef>
                <a:spcPts val="0"/>
              </a:spcBef>
              <a:spcAft>
                <a:spcPts val="0"/>
              </a:spcAft>
              <a:buSzPct val="100000"/>
              <a:buChar char="•"/>
            </a:pPr>
            <a:r>
              <a:rPr lang="en-US"/>
              <a:t>Subtract with borrow</a:t>
            </a:r>
            <a:endParaRPr/>
          </a:p>
          <a:p>
            <a:pPr indent="-331787" lvl="1" marL="914400" rtl="0" algn="l">
              <a:lnSpc>
                <a:spcPct val="115000"/>
              </a:lnSpc>
              <a:spcBef>
                <a:spcPts val="0"/>
              </a:spcBef>
              <a:spcAft>
                <a:spcPts val="0"/>
              </a:spcAft>
              <a:buSzPct val="100000"/>
              <a:buChar char="•"/>
            </a:pPr>
            <a:r>
              <a:rPr lang="en-US"/>
              <a:t>Two’s complement</a:t>
            </a:r>
            <a:endParaRPr/>
          </a:p>
          <a:p>
            <a:pPr indent="-331787" lvl="1" marL="914400" rtl="0" algn="l">
              <a:lnSpc>
                <a:spcPct val="115000"/>
              </a:lnSpc>
              <a:spcBef>
                <a:spcPts val="0"/>
              </a:spcBef>
              <a:spcAft>
                <a:spcPts val="0"/>
              </a:spcAft>
              <a:buSzPct val="100000"/>
              <a:buChar char="•"/>
            </a:pPr>
            <a:r>
              <a:rPr lang="en-US"/>
              <a:t>Increment</a:t>
            </a:r>
            <a:endParaRPr/>
          </a:p>
          <a:p>
            <a:pPr indent="-331787" lvl="1" marL="914400" rtl="0" algn="l">
              <a:lnSpc>
                <a:spcPct val="115000"/>
              </a:lnSpc>
              <a:spcBef>
                <a:spcPts val="0"/>
              </a:spcBef>
              <a:spcAft>
                <a:spcPts val="0"/>
              </a:spcAft>
              <a:buSzPct val="100000"/>
              <a:buChar char="•"/>
            </a:pPr>
            <a:r>
              <a:rPr lang="en-US"/>
              <a:t>Decrement</a:t>
            </a:r>
            <a:endParaRPr/>
          </a:p>
          <a:p>
            <a:pPr indent="-331787" lvl="1" marL="914400" rtl="0" algn="l">
              <a:lnSpc>
                <a:spcPct val="115000"/>
              </a:lnSpc>
              <a:spcBef>
                <a:spcPts val="0"/>
              </a:spcBef>
              <a:spcAft>
                <a:spcPts val="0"/>
              </a:spcAft>
              <a:buSzPct val="100000"/>
              <a:buChar char="•"/>
            </a:pPr>
            <a:r>
              <a:rPr lang="en-US"/>
              <a:t>Pass through</a:t>
            </a:r>
            <a:endParaRPr/>
          </a:p>
          <a:p>
            <a:pPr indent="-331787" lvl="1" marL="914400" rtl="0" algn="l">
              <a:lnSpc>
                <a:spcPct val="115000"/>
              </a:lnSpc>
              <a:spcBef>
                <a:spcPts val="0"/>
              </a:spcBef>
              <a:spcAft>
                <a:spcPts val="0"/>
              </a:spcAft>
              <a:buSzPct val="100000"/>
              <a:buChar char="•"/>
            </a:pPr>
            <a:r>
              <a:rPr lang="en-US"/>
              <a:t>Logical operations (and, or, xor, not or one’s complement)</a:t>
            </a:r>
            <a:endParaRPr/>
          </a:p>
          <a:p>
            <a:pPr indent="-331787" lvl="1" marL="914400" rtl="0" algn="l">
              <a:lnSpc>
                <a:spcPct val="115000"/>
              </a:lnSpc>
              <a:spcBef>
                <a:spcPts val="0"/>
              </a:spcBef>
              <a:spcAft>
                <a:spcPts val="0"/>
              </a:spcAft>
              <a:buSzPct val="100000"/>
              <a:buChar char="•"/>
            </a:pPr>
            <a:r>
              <a:rPr lang="en-US"/>
              <a:t>Bit shift operation</a:t>
            </a:r>
            <a:endParaRPr/>
          </a:p>
        </p:txBody>
      </p:sp>
      <p:pic>
        <p:nvPicPr>
          <p:cNvPr descr="Arithmetic Logic Unit | What Is Arithmetic And Logic Unit ? | ALU" id="544" name="Google Shape;544;p38"/>
          <p:cNvPicPr preferRelativeResize="0"/>
          <p:nvPr/>
        </p:nvPicPr>
        <p:blipFill rotWithShape="1">
          <a:blip r:embed="rId3">
            <a:alphaModFix/>
          </a:blip>
          <a:srcRect b="0" l="0" r="61299" t="0"/>
          <a:stretch/>
        </p:blipFill>
        <p:spPr>
          <a:xfrm>
            <a:off x="7210697" y="1442902"/>
            <a:ext cx="4519750" cy="486494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307d80cb201_0_82"/>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The CPU Arithmetic Logic Unit</a:t>
            </a:r>
            <a:endParaRPr/>
          </a:p>
        </p:txBody>
      </p:sp>
      <p:sp>
        <p:nvSpPr>
          <p:cNvPr id="551" name="Google Shape;551;g307d80cb201_0_82"/>
          <p:cNvSpPr txBox="1"/>
          <p:nvPr>
            <p:ph idx="1" type="body"/>
          </p:nvPr>
        </p:nvSpPr>
        <p:spPr>
          <a:xfrm>
            <a:off x="838200" y="1825624"/>
            <a:ext cx="6477000" cy="42093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900"/>
              </a:spcBef>
              <a:spcAft>
                <a:spcPts val="0"/>
              </a:spcAft>
              <a:buNone/>
            </a:pPr>
            <a:r>
              <a:rPr lang="en-US"/>
              <a:t>Let’s start from the top:</a:t>
            </a:r>
            <a:endParaRPr/>
          </a:p>
          <a:p>
            <a:pPr indent="-393700" lvl="1" marL="914400" rtl="0" algn="l">
              <a:lnSpc>
                <a:spcPct val="115000"/>
              </a:lnSpc>
              <a:spcBef>
                <a:spcPts val="780"/>
              </a:spcBef>
              <a:spcAft>
                <a:spcPts val="0"/>
              </a:spcAft>
              <a:buSzPts val="2600"/>
              <a:buChar char="•"/>
            </a:pPr>
            <a:r>
              <a:rPr b="1" lang="en-US"/>
              <a:t>Add</a:t>
            </a:r>
            <a:endParaRPr b="1"/>
          </a:p>
          <a:p>
            <a:pPr indent="0" lvl="0" marL="0" rtl="0" algn="l">
              <a:lnSpc>
                <a:spcPct val="115000"/>
              </a:lnSpc>
              <a:spcBef>
                <a:spcPts val="780"/>
              </a:spcBef>
              <a:spcAft>
                <a:spcPts val="0"/>
              </a:spcAft>
              <a:buNone/>
            </a:pPr>
            <a:r>
              <a:rPr lang="en-US" sz="2600">
                <a:latin typeface="Calibri"/>
                <a:ea typeface="Calibri"/>
                <a:cs typeface="Calibri"/>
                <a:sym typeface="Calibri"/>
              </a:rPr>
              <a:t>How can we get a logic gate to add bits?</a:t>
            </a:r>
            <a:endParaRPr sz="2600">
              <a:latin typeface="Calibri"/>
              <a:ea typeface="Calibri"/>
              <a:cs typeface="Calibri"/>
              <a:sym typeface="Calibri"/>
            </a:endParaRPr>
          </a:p>
          <a:p>
            <a:pPr indent="0" lvl="0" marL="0" rtl="0" algn="l">
              <a:lnSpc>
                <a:spcPct val="115000"/>
              </a:lnSpc>
              <a:spcBef>
                <a:spcPts val="780"/>
              </a:spcBef>
              <a:spcAft>
                <a:spcPts val="0"/>
              </a:spcAft>
              <a:buNone/>
            </a:pPr>
            <a:r>
              <a:rPr lang="en-US" sz="2600">
                <a:latin typeface="Calibri"/>
                <a:ea typeface="Calibri"/>
                <a:cs typeface="Calibri"/>
                <a:sym typeface="Calibri"/>
              </a:rPr>
              <a:t>What </a:t>
            </a:r>
            <a:r>
              <a:rPr b="1" lang="en-US" sz="2600">
                <a:latin typeface="Calibri"/>
                <a:ea typeface="Calibri"/>
                <a:cs typeface="Calibri"/>
                <a:sym typeface="Calibri"/>
              </a:rPr>
              <a:t>operations</a:t>
            </a:r>
            <a:r>
              <a:rPr lang="en-US" sz="2600">
                <a:latin typeface="Calibri"/>
                <a:ea typeface="Calibri"/>
                <a:cs typeface="Calibri"/>
                <a:sym typeface="Calibri"/>
              </a:rPr>
              <a:t> do we need?</a:t>
            </a:r>
            <a:endParaRPr sz="2600">
              <a:latin typeface="Calibri"/>
              <a:ea typeface="Calibri"/>
              <a:cs typeface="Calibri"/>
              <a:sym typeface="Calibri"/>
            </a:endParaRPr>
          </a:p>
        </p:txBody>
      </p:sp>
      <p:pic>
        <p:nvPicPr>
          <p:cNvPr descr="Arithmetic Logic Unit | What Is Arithmetic And Logic Unit ? | ALU" id="552" name="Google Shape;552;g307d80cb201_0_82"/>
          <p:cNvPicPr preferRelativeResize="0"/>
          <p:nvPr/>
        </p:nvPicPr>
        <p:blipFill rotWithShape="1">
          <a:blip r:embed="rId3">
            <a:alphaModFix/>
          </a:blip>
          <a:srcRect b="0" l="0" r="61298" t="0"/>
          <a:stretch/>
        </p:blipFill>
        <p:spPr>
          <a:xfrm>
            <a:off x="7210697" y="1442902"/>
            <a:ext cx="4519749" cy="486494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307d80cb201_0_89"/>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The CPU Arithmetic Logic Unit</a:t>
            </a:r>
            <a:endParaRPr/>
          </a:p>
        </p:txBody>
      </p:sp>
      <p:sp>
        <p:nvSpPr>
          <p:cNvPr id="559" name="Google Shape;559;g307d80cb201_0_89"/>
          <p:cNvSpPr txBox="1"/>
          <p:nvPr>
            <p:ph idx="1" type="body"/>
          </p:nvPr>
        </p:nvSpPr>
        <p:spPr>
          <a:xfrm>
            <a:off x="838200" y="1825624"/>
            <a:ext cx="6477000" cy="42093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900"/>
              </a:spcBef>
              <a:spcAft>
                <a:spcPts val="0"/>
              </a:spcAft>
              <a:buNone/>
            </a:pPr>
            <a:r>
              <a:rPr lang="en-US"/>
              <a:t>Let’s start from the top:</a:t>
            </a:r>
            <a:endParaRPr/>
          </a:p>
          <a:p>
            <a:pPr indent="-393700" lvl="1" marL="914400" rtl="0" algn="l">
              <a:lnSpc>
                <a:spcPct val="115000"/>
              </a:lnSpc>
              <a:spcBef>
                <a:spcPts val="780"/>
              </a:spcBef>
              <a:spcAft>
                <a:spcPts val="0"/>
              </a:spcAft>
              <a:buSzPts val="2600"/>
              <a:buChar char="•"/>
            </a:pPr>
            <a:r>
              <a:rPr b="1" lang="en-US"/>
              <a:t>Add</a:t>
            </a:r>
            <a:endParaRPr b="1"/>
          </a:p>
          <a:p>
            <a:pPr indent="0" lvl="0" marL="0" rtl="0" algn="l">
              <a:lnSpc>
                <a:spcPct val="115000"/>
              </a:lnSpc>
              <a:spcBef>
                <a:spcPts val="780"/>
              </a:spcBef>
              <a:spcAft>
                <a:spcPts val="0"/>
              </a:spcAft>
              <a:buNone/>
            </a:pPr>
            <a:r>
              <a:rPr lang="en-US" sz="2600">
                <a:latin typeface="Calibri"/>
                <a:ea typeface="Calibri"/>
                <a:cs typeface="Calibri"/>
                <a:sym typeface="Calibri"/>
              </a:rPr>
              <a:t>How can we get a logic gate to add bits?</a:t>
            </a:r>
            <a:endParaRPr sz="2600">
              <a:latin typeface="Calibri"/>
              <a:ea typeface="Calibri"/>
              <a:cs typeface="Calibri"/>
              <a:sym typeface="Calibri"/>
            </a:endParaRPr>
          </a:p>
          <a:p>
            <a:pPr indent="0" lvl="0" marL="0" rtl="0" algn="l">
              <a:lnSpc>
                <a:spcPct val="115000"/>
              </a:lnSpc>
              <a:spcBef>
                <a:spcPts val="780"/>
              </a:spcBef>
              <a:spcAft>
                <a:spcPts val="0"/>
              </a:spcAft>
              <a:buNone/>
            </a:pPr>
            <a:r>
              <a:rPr lang="en-US" sz="2600">
                <a:latin typeface="Calibri"/>
                <a:ea typeface="Calibri"/>
                <a:cs typeface="Calibri"/>
                <a:sym typeface="Calibri"/>
              </a:rPr>
              <a:t>What </a:t>
            </a:r>
            <a:r>
              <a:rPr b="1" lang="en-US" sz="2600">
                <a:latin typeface="Calibri"/>
                <a:ea typeface="Calibri"/>
                <a:cs typeface="Calibri"/>
                <a:sym typeface="Calibri"/>
              </a:rPr>
              <a:t>operations</a:t>
            </a:r>
            <a:r>
              <a:rPr lang="en-US" sz="2600">
                <a:latin typeface="Calibri"/>
                <a:ea typeface="Calibri"/>
                <a:cs typeface="Calibri"/>
                <a:sym typeface="Calibri"/>
              </a:rPr>
              <a:t> do we need?</a:t>
            </a:r>
            <a:endParaRPr sz="2600">
              <a:latin typeface="Calibri"/>
              <a:ea typeface="Calibri"/>
              <a:cs typeface="Calibri"/>
              <a:sym typeface="Calibri"/>
            </a:endParaRPr>
          </a:p>
          <a:p>
            <a:pPr indent="0" lvl="0" marL="0" rtl="0" algn="l">
              <a:lnSpc>
                <a:spcPct val="115000"/>
              </a:lnSpc>
              <a:spcBef>
                <a:spcPts val="780"/>
              </a:spcBef>
              <a:spcAft>
                <a:spcPts val="0"/>
              </a:spcAft>
              <a:buNone/>
            </a:pPr>
            <a:r>
              <a:t/>
            </a:r>
            <a:endParaRPr sz="2600">
              <a:latin typeface="Calibri"/>
              <a:ea typeface="Calibri"/>
              <a:cs typeface="Calibri"/>
              <a:sym typeface="Calibri"/>
            </a:endParaRPr>
          </a:p>
          <a:p>
            <a:pPr indent="0" lvl="0" marL="0" rtl="0" algn="l">
              <a:lnSpc>
                <a:spcPct val="115000"/>
              </a:lnSpc>
              <a:spcBef>
                <a:spcPts val="780"/>
              </a:spcBef>
              <a:spcAft>
                <a:spcPts val="0"/>
              </a:spcAft>
              <a:buNone/>
            </a:pPr>
            <a:r>
              <a:rPr b="1" lang="en-US" sz="2600">
                <a:latin typeface="Calibri"/>
                <a:ea typeface="Calibri"/>
                <a:cs typeface="Calibri"/>
                <a:sym typeface="Calibri"/>
              </a:rPr>
              <a:t>Start with a truth table!</a:t>
            </a:r>
            <a:endParaRPr sz="2600">
              <a:latin typeface="Calibri"/>
              <a:ea typeface="Calibri"/>
              <a:cs typeface="Calibri"/>
              <a:sym typeface="Calibri"/>
            </a:endParaRPr>
          </a:p>
        </p:txBody>
      </p:sp>
      <p:pic>
        <p:nvPicPr>
          <p:cNvPr descr="Arithmetic Logic Unit | What Is Arithmetic And Logic Unit ? | ALU" id="560" name="Google Shape;560;g307d80cb201_0_89"/>
          <p:cNvPicPr preferRelativeResize="0"/>
          <p:nvPr/>
        </p:nvPicPr>
        <p:blipFill rotWithShape="1">
          <a:blip r:embed="rId3">
            <a:alphaModFix/>
          </a:blip>
          <a:srcRect b="0" l="0" r="61298" t="0"/>
          <a:stretch/>
        </p:blipFill>
        <p:spPr>
          <a:xfrm>
            <a:off x="7210697" y="1442902"/>
            <a:ext cx="4519749" cy="486494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307d80cb201_0_74"/>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Adding two bits</a:t>
            </a:r>
            <a:endParaRPr/>
          </a:p>
        </p:txBody>
      </p:sp>
      <p:sp>
        <p:nvSpPr>
          <p:cNvPr id="566" name="Google Shape;566;g307d80cb201_0_7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200"/>
              <a:buNone/>
            </a:pPr>
            <a:r>
              <a:rPr lang="en-US" sz="3200"/>
              <a:t>Start simple. Let A and B </a:t>
            </a:r>
            <a:r>
              <a:rPr b="1" lang="en-US" sz="3200"/>
              <a:t>only have 1 bit</a:t>
            </a:r>
            <a:r>
              <a:rPr lang="en-US" sz="3200"/>
              <a:t> </a:t>
            </a:r>
            <a:r>
              <a:rPr b="1" lang="en-US" sz="3200"/>
              <a:t>each</a:t>
            </a:r>
            <a:endParaRPr b="1" sz="3200"/>
          </a:p>
          <a:p>
            <a:pPr indent="-228600" lvl="0" marL="228600" rtl="0" algn="l">
              <a:lnSpc>
                <a:spcPct val="90000"/>
              </a:lnSpc>
              <a:spcBef>
                <a:spcPts val="0"/>
              </a:spcBef>
              <a:spcAft>
                <a:spcPts val="0"/>
              </a:spcAft>
              <a:buClr>
                <a:srgbClr val="7F7F7F"/>
              </a:buClr>
              <a:buSzPts val="3200"/>
              <a:buNone/>
            </a:pPr>
            <a:r>
              <a:rPr lang="en-US" sz="3200"/>
              <a:t>The result should have two bits (why?)</a:t>
            </a:r>
            <a:endParaRPr sz="3200"/>
          </a:p>
          <a:p>
            <a:pPr indent="0" lvl="0" marL="0" rtl="0" algn="l">
              <a:lnSpc>
                <a:spcPct val="115000"/>
              </a:lnSpc>
              <a:spcBef>
                <a:spcPts val="780"/>
              </a:spcBef>
              <a:spcAft>
                <a:spcPts val="0"/>
              </a:spcAft>
              <a:buClr>
                <a:schemeClr val="dk1"/>
              </a:buClr>
              <a:buSzPts val="1100"/>
              <a:buNone/>
            </a:pPr>
            <a:r>
              <a:rPr b="1" lang="en-US" sz="2600">
                <a:latin typeface="Calibri"/>
                <a:ea typeface="Calibri"/>
                <a:cs typeface="Calibri"/>
                <a:sym typeface="Calibri"/>
              </a:rPr>
              <a:t>Let’s make a truth table, with two output columns, to represent each bit of the output</a:t>
            </a:r>
            <a:endParaRPr b="1" sz="2600">
              <a:latin typeface="Calibri"/>
              <a:ea typeface="Calibri"/>
              <a:cs typeface="Calibri"/>
              <a:sym typeface="Calibri"/>
            </a:endParaRPr>
          </a:p>
          <a:p>
            <a:pPr indent="0" lvl="0" marL="0" rtl="0" algn="l">
              <a:lnSpc>
                <a:spcPct val="115000"/>
              </a:lnSpc>
              <a:spcBef>
                <a:spcPts val="780"/>
              </a:spcBef>
              <a:spcAft>
                <a:spcPts val="0"/>
              </a:spcAft>
              <a:buClr>
                <a:schemeClr val="dk1"/>
              </a:buClr>
              <a:buSzPts val="1100"/>
              <a:buNone/>
            </a:pPr>
            <a:r>
              <a:rPr b="1" lang="en-US" sz="2600">
                <a:latin typeface="Calibri"/>
                <a:ea typeface="Calibri"/>
                <a:cs typeface="Calibri"/>
                <a:sym typeface="Calibri"/>
              </a:rPr>
              <a:t>one for the “2’s” column, and one for the “1”s column</a:t>
            </a:r>
            <a:endParaRPr b="1" sz="2600">
              <a:latin typeface="Calibri"/>
              <a:ea typeface="Calibri"/>
              <a:cs typeface="Calibri"/>
              <a:sym typeface="Calibri"/>
            </a:endParaRPr>
          </a:p>
          <a:p>
            <a:pPr indent="-228600" lvl="0" marL="228600" rtl="0" algn="l">
              <a:lnSpc>
                <a:spcPct val="90000"/>
              </a:lnSpc>
              <a:spcBef>
                <a:spcPts val="720"/>
              </a:spcBef>
              <a:spcAft>
                <a:spcPts val="0"/>
              </a:spcAft>
              <a:buClr>
                <a:srgbClr val="7F7F7F"/>
              </a:buClr>
              <a:buSzPts val="2400"/>
              <a:buNone/>
            </a:pPr>
            <a:r>
              <a:rPr b="1" lang="en-US" sz="2400" u="sng">
                <a:latin typeface="Courier New"/>
                <a:ea typeface="Courier New"/>
                <a:cs typeface="Courier New"/>
                <a:sym typeface="Courier New"/>
              </a:rPr>
              <a:t>A</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B</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2’s</a:t>
            </a:r>
            <a:r>
              <a:rPr b="1" lang="en-US" sz="2400">
                <a:latin typeface="Courier New"/>
                <a:ea typeface="Courier New"/>
                <a:cs typeface="Courier New"/>
                <a:sym typeface="Courier New"/>
              </a:rPr>
              <a:t>   </a:t>
            </a:r>
            <a:r>
              <a:rPr b="1" lang="en-US" sz="2400" u="sng">
                <a:latin typeface="Courier New"/>
                <a:ea typeface="Courier New"/>
                <a:cs typeface="Courier New"/>
                <a:sym typeface="Courier New"/>
              </a:rPr>
              <a:t>1’s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0" st="0"/>
                                            </p:txEl>
                                          </p:spTgt>
                                        </p:tgtEl>
                                        <p:attrNameLst>
                                          <p:attrName>style.visibility</p:attrName>
                                        </p:attrNameLst>
                                      </p:cBhvr>
                                      <p:to>
                                        <p:strVal val="visible"/>
                                      </p:to>
                                    </p:set>
                                    <p:animEffect filter="fade" transition="in">
                                      <p:cBhvr>
                                        <p:cTn dur="500"/>
                                        <p:tgtEl>
                                          <p:spTgt spid="5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1" st="1"/>
                                            </p:txEl>
                                          </p:spTgt>
                                        </p:tgtEl>
                                        <p:attrNameLst>
                                          <p:attrName>style.visibility</p:attrName>
                                        </p:attrNameLst>
                                      </p:cBhvr>
                                      <p:to>
                                        <p:strVal val="visible"/>
                                      </p:to>
                                    </p:set>
                                    <p:animEffect filter="fade" transition="in">
                                      <p:cBhvr>
                                        <p:cTn dur="500"/>
                                        <p:tgtEl>
                                          <p:spTgt spid="5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2" st="2"/>
                                            </p:txEl>
                                          </p:spTgt>
                                        </p:tgtEl>
                                        <p:attrNameLst>
                                          <p:attrName>style.visibility</p:attrName>
                                        </p:attrNameLst>
                                      </p:cBhvr>
                                      <p:to>
                                        <p:strVal val="visible"/>
                                      </p:to>
                                    </p:set>
                                    <p:animEffect filter="fade" transition="in">
                                      <p:cBhvr>
                                        <p:cTn dur="500"/>
                                        <p:tgtEl>
                                          <p:spTgt spid="5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3" st="3"/>
                                            </p:txEl>
                                          </p:spTgt>
                                        </p:tgtEl>
                                        <p:attrNameLst>
                                          <p:attrName>style.visibility</p:attrName>
                                        </p:attrNameLst>
                                      </p:cBhvr>
                                      <p:to>
                                        <p:strVal val="visible"/>
                                      </p:to>
                                    </p:set>
                                    <p:animEffect filter="fade" transition="in">
                                      <p:cBhvr>
                                        <p:cTn dur="500"/>
                                        <p:tgtEl>
                                          <p:spTgt spid="5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4" st="4"/>
                                            </p:txEl>
                                          </p:spTgt>
                                        </p:tgtEl>
                                        <p:attrNameLst>
                                          <p:attrName>style.visibility</p:attrName>
                                        </p:attrNameLst>
                                      </p:cBhvr>
                                      <p:to>
                                        <p:strVal val="visible"/>
                                      </p:to>
                                    </p:set>
                                    <p:animEffect filter="fade" transition="in">
                                      <p:cBhvr>
                                        <p:cTn dur="500"/>
                                        <p:tgtEl>
                                          <p:spTgt spid="56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307d80cb201_0_104"/>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Adding two bits</a:t>
            </a:r>
            <a:endParaRPr/>
          </a:p>
        </p:txBody>
      </p:sp>
      <p:sp>
        <p:nvSpPr>
          <p:cNvPr id="572" name="Google Shape;572;g307d80cb201_0_10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200"/>
              <a:buNone/>
            </a:pPr>
            <a:r>
              <a:rPr lang="en-US" sz="3200"/>
              <a:t>Start simple. Let A and B </a:t>
            </a:r>
            <a:r>
              <a:rPr b="1" lang="en-US" sz="3200"/>
              <a:t>only have 1 bit</a:t>
            </a:r>
            <a:r>
              <a:rPr lang="en-US" sz="3200"/>
              <a:t> </a:t>
            </a:r>
            <a:r>
              <a:rPr b="1" lang="en-US" sz="3200"/>
              <a:t>each</a:t>
            </a:r>
            <a:endParaRPr b="1" sz="3200"/>
          </a:p>
          <a:p>
            <a:pPr indent="-228600" lvl="0" marL="228600" rtl="0" algn="l">
              <a:lnSpc>
                <a:spcPct val="90000"/>
              </a:lnSpc>
              <a:spcBef>
                <a:spcPts val="0"/>
              </a:spcBef>
              <a:spcAft>
                <a:spcPts val="0"/>
              </a:spcAft>
              <a:buClr>
                <a:srgbClr val="7F7F7F"/>
              </a:buClr>
              <a:buSzPts val="3200"/>
              <a:buNone/>
            </a:pPr>
            <a:r>
              <a:rPr lang="en-US" sz="3200"/>
              <a:t>The result should have two bits (why?)</a:t>
            </a:r>
            <a:endParaRPr sz="3200"/>
          </a:p>
          <a:p>
            <a:pPr indent="0" lvl="0" marL="0" rtl="0" algn="l">
              <a:lnSpc>
                <a:spcPct val="115000"/>
              </a:lnSpc>
              <a:spcBef>
                <a:spcPts val="780"/>
              </a:spcBef>
              <a:spcAft>
                <a:spcPts val="0"/>
              </a:spcAft>
              <a:buClr>
                <a:schemeClr val="dk1"/>
              </a:buClr>
              <a:buSzPts val="1100"/>
              <a:buNone/>
            </a:pPr>
            <a:r>
              <a:rPr b="1" lang="en-US" sz="2600">
                <a:latin typeface="Calibri"/>
                <a:ea typeface="Calibri"/>
                <a:cs typeface="Calibri"/>
                <a:sym typeface="Calibri"/>
              </a:rPr>
              <a:t>Let’s make a truth table, with two output columns, to represent each bit of the output</a:t>
            </a:r>
            <a:endParaRPr b="1" sz="2600">
              <a:latin typeface="Calibri"/>
              <a:ea typeface="Calibri"/>
              <a:cs typeface="Calibri"/>
              <a:sym typeface="Calibri"/>
            </a:endParaRPr>
          </a:p>
          <a:p>
            <a:pPr indent="0" lvl="0" marL="0" rtl="0" algn="l">
              <a:lnSpc>
                <a:spcPct val="115000"/>
              </a:lnSpc>
              <a:spcBef>
                <a:spcPts val="780"/>
              </a:spcBef>
              <a:spcAft>
                <a:spcPts val="0"/>
              </a:spcAft>
              <a:buClr>
                <a:schemeClr val="dk1"/>
              </a:buClr>
              <a:buSzPts val="1100"/>
              <a:buNone/>
            </a:pPr>
            <a:r>
              <a:rPr b="1" lang="en-US" sz="2600">
                <a:latin typeface="Calibri"/>
                <a:ea typeface="Calibri"/>
                <a:cs typeface="Calibri"/>
                <a:sym typeface="Calibri"/>
              </a:rPr>
              <a:t>one for the “2’s” column, and one for the “1”s column</a:t>
            </a:r>
            <a:endParaRPr b="1" sz="2600">
              <a:latin typeface="Calibri"/>
              <a:ea typeface="Calibri"/>
              <a:cs typeface="Calibri"/>
              <a:sym typeface="Calibri"/>
            </a:endParaRPr>
          </a:p>
          <a:p>
            <a:pPr indent="-228600" lvl="0" marL="228600" rtl="0" algn="l">
              <a:lnSpc>
                <a:spcPct val="90000"/>
              </a:lnSpc>
              <a:spcBef>
                <a:spcPts val="720"/>
              </a:spcBef>
              <a:spcAft>
                <a:spcPts val="0"/>
              </a:spcAft>
              <a:buClr>
                <a:srgbClr val="7F7F7F"/>
              </a:buClr>
              <a:buSzPts val="2400"/>
              <a:buNone/>
            </a:pPr>
            <a:r>
              <a:rPr b="1" lang="en-US" sz="2400" u="sng">
                <a:latin typeface="Courier New"/>
                <a:ea typeface="Courier New"/>
                <a:cs typeface="Courier New"/>
                <a:sym typeface="Courier New"/>
              </a:rPr>
              <a:t>A</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B</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2’s</a:t>
            </a:r>
            <a:r>
              <a:rPr b="1" lang="en-US" sz="2400">
                <a:latin typeface="Courier New"/>
                <a:ea typeface="Courier New"/>
                <a:cs typeface="Courier New"/>
                <a:sym typeface="Courier New"/>
              </a:rPr>
              <a:t>   </a:t>
            </a:r>
            <a:r>
              <a:rPr b="1" lang="en-US" sz="2400" u="sng">
                <a:latin typeface="Courier New"/>
                <a:ea typeface="Courier New"/>
                <a:cs typeface="Courier New"/>
                <a:sym typeface="Courier New"/>
              </a:rPr>
              <a:t>1’s</a:t>
            </a:r>
            <a:endParaRPr b="1" sz="2400" u="sng">
              <a:latin typeface="Courier New"/>
              <a:ea typeface="Courier New"/>
              <a:cs typeface="Courier New"/>
              <a:sym typeface="Courier New"/>
            </a:endParaRPr>
          </a:p>
          <a:p>
            <a:pPr indent="-228600" lvl="0" marL="228600" rtl="0" algn="l">
              <a:lnSpc>
                <a:spcPct val="90000"/>
              </a:lnSpc>
              <a:spcBef>
                <a:spcPts val="720"/>
              </a:spcBef>
              <a:spcAft>
                <a:spcPts val="0"/>
              </a:spcAft>
              <a:buClr>
                <a:srgbClr val="7F7F7F"/>
              </a:buClr>
              <a:buSzPts val="2400"/>
              <a:buNone/>
            </a:pPr>
            <a:r>
              <a:rPr b="1" lang="en-US" sz="2400">
                <a:latin typeface="Courier New"/>
                <a:ea typeface="Courier New"/>
                <a:cs typeface="Courier New"/>
                <a:sym typeface="Courier New"/>
              </a:rPr>
              <a:t>0     0      0     0       adding 0 + 0 should equal 0</a:t>
            </a:r>
            <a:endParaRPr b="1" sz="24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0" st="0"/>
                                            </p:txEl>
                                          </p:spTgt>
                                        </p:tgtEl>
                                        <p:attrNameLst>
                                          <p:attrName>style.visibility</p:attrName>
                                        </p:attrNameLst>
                                      </p:cBhvr>
                                      <p:to>
                                        <p:strVal val="visible"/>
                                      </p:to>
                                    </p:set>
                                    <p:animEffect filter="fade" transition="in">
                                      <p:cBhvr>
                                        <p:cTn dur="500"/>
                                        <p:tgtEl>
                                          <p:spTgt spid="5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1" st="1"/>
                                            </p:txEl>
                                          </p:spTgt>
                                        </p:tgtEl>
                                        <p:attrNameLst>
                                          <p:attrName>style.visibility</p:attrName>
                                        </p:attrNameLst>
                                      </p:cBhvr>
                                      <p:to>
                                        <p:strVal val="visible"/>
                                      </p:to>
                                    </p:set>
                                    <p:animEffect filter="fade" transition="in">
                                      <p:cBhvr>
                                        <p:cTn dur="500"/>
                                        <p:tgtEl>
                                          <p:spTgt spid="5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2" st="2"/>
                                            </p:txEl>
                                          </p:spTgt>
                                        </p:tgtEl>
                                        <p:attrNameLst>
                                          <p:attrName>style.visibility</p:attrName>
                                        </p:attrNameLst>
                                      </p:cBhvr>
                                      <p:to>
                                        <p:strVal val="visible"/>
                                      </p:to>
                                    </p:set>
                                    <p:animEffect filter="fade" transition="in">
                                      <p:cBhvr>
                                        <p:cTn dur="500"/>
                                        <p:tgtEl>
                                          <p:spTgt spid="5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3" st="3"/>
                                            </p:txEl>
                                          </p:spTgt>
                                        </p:tgtEl>
                                        <p:attrNameLst>
                                          <p:attrName>style.visibility</p:attrName>
                                        </p:attrNameLst>
                                      </p:cBhvr>
                                      <p:to>
                                        <p:strVal val="visible"/>
                                      </p:to>
                                    </p:set>
                                    <p:animEffect filter="fade" transition="in">
                                      <p:cBhvr>
                                        <p:cTn dur="500"/>
                                        <p:tgtEl>
                                          <p:spTgt spid="5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4" st="4"/>
                                            </p:txEl>
                                          </p:spTgt>
                                        </p:tgtEl>
                                        <p:attrNameLst>
                                          <p:attrName>style.visibility</p:attrName>
                                        </p:attrNameLst>
                                      </p:cBhvr>
                                      <p:to>
                                        <p:strVal val="visible"/>
                                      </p:to>
                                    </p:set>
                                    <p:animEffect filter="fade" transition="in">
                                      <p:cBhvr>
                                        <p:cTn dur="500"/>
                                        <p:tgtEl>
                                          <p:spTgt spid="5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xEl>
                                              <p:pRg end="5" st="5"/>
                                            </p:txEl>
                                          </p:spTgt>
                                        </p:tgtEl>
                                        <p:attrNameLst>
                                          <p:attrName>style.visibility</p:attrName>
                                        </p:attrNameLst>
                                      </p:cBhvr>
                                      <p:to>
                                        <p:strVal val="visible"/>
                                      </p:to>
                                    </p:set>
                                    <p:animEffect filter="fade" transition="in">
                                      <p:cBhvr>
                                        <p:cTn dur="500"/>
                                        <p:tgtEl>
                                          <p:spTgt spid="57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307d80cb201_0_109"/>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Adding two bits</a:t>
            </a:r>
            <a:endParaRPr/>
          </a:p>
        </p:txBody>
      </p:sp>
      <p:sp>
        <p:nvSpPr>
          <p:cNvPr id="578" name="Google Shape;578;g307d80cb201_0_10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200"/>
              <a:buNone/>
            </a:pPr>
            <a:r>
              <a:rPr lang="en-US" sz="3200"/>
              <a:t>Start simple. Let A and B </a:t>
            </a:r>
            <a:r>
              <a:rPr b="1" lang="en-US" sz="3200"/>
              <a:t>only have 1 bit</a:t>
            </a:r>
            <a:r>
              <a:rPr lang="en-US" sz="3200"/>
              <a:t> </a:t>
            </a:r>
            <a:r>
              <a:rPr b="1" lang="en-US" sz="3200"/>
              <a:t>each</a:t>
            </a:r>
            <a:endParaRPr b="1" sz="3200"/>
          </a:p>
          <a:p>
            <a:pPr indent="-228600" lvl="0" marL="228600" rtl="0" algn="l">
              <a:lnSpc>
                <a:spcPct val="90000"/>
              </a:lnSpc>
              <a:spcBef>
                <a:spcPts val="0"/>
              </a:spcBef>
              <a:spcAft>
                <a:spcPts val="0"/>
              </a:spcAft>
              <a:buClr>
                <a:srgbClr val="7F7F7F"/>
              </a:buClr>
              <a:buSzPts val="3200"/>
              <a:buNone/>
            </a:pPr>
            <a:r>
              <a:rPr lang="en-US" sz="3200"/>
              <a:t>The result should have two bits (why?)</a:t>
            </a:r>
            <a:endParaRPr sz="3200"/>
          </a:p>
          <a:p>
            <a:pPr indent="0" lvl="0" marL="0" rtl="0" algn="l">
              <a:lnSpc>
                <a:spcPct val="115000"/>
              </a:lnSpc>
              <a:spcBef>
                <a:spcPts val="780"/>
              </a:spcBef>
              <a:spcAft>
                <a:spcPts val="0"/>
              </a:spcAft>
              <a:buClr>
                <a:schemeClr val="dk1"/>
              </a:buClr>
              <a:buSzPts val="1100"/>
              <a:buNone/>
            </a:pPr>
            <a:r>
              <a:rPr b="1" lang="en-US" sz="2600">
                <a:latin typeface="Calibri"/>
                <a:ea typeface="Calibri"/>
                <a:cs typeface="Calibri"/>
                <a:sym typeface="Calibri"/>
              </a:rPr>
              <a:t>Let’s make a truth table, with two output columns, to represent each bit of the output</a:t>
            </a:r>
            <a:endParaRPr b="1" sz="2600">
              <a:latin typeface="Calibri"/>
              <a:ea typeface="Calibri"/>
              <a:cs typeface="Calibri"/>
              <a:sym typeface="Calibri"/>
            </a:endParaRPr>
          </a:p>
          <a:p>
            <a:pPr indent="0" lvl="0" marL="0" rtl="0" algn="l">
              <a:lnSpc>
                <a:spcPct val="115000"/>
              </a:lnSpc>
              <a:spcBef>
                <a:spcPts val="780"/>
              </a:spcBef>
              <a:spcAft>
                <a:spcPts val="0"/>
              </a:spcAft>
              <a:buClr>
                <a:schemeClr val="dk1"/>
              </a:buClr>
              <a:buSzPts val="1100"/>
              <a:buNone/>
            </a:pPr>
            <a:r>
              <a:rPr b="1" lang="en-US" sz="2600">
                <a:latin typeface="Calibri"/>
                <a:ea typeface="Calibri"/>
                <a:cs typeface="Calibri"/>
                <a:sym typeface="Calibri"/>
              </a:rPr>
              <a:t>one for the “2’s” column, and one for the “1”s column</a:t>
            </a:r>
            <a:endParaRPr b="1" sz="2600">
              <a:latin typeface="Calibri"/>
              <a:ea typeface="Calibri"/>
              <a:cs typeface="Calibri"/>
              <a:sym typeface="Calibri"/>
            </a:endParaRPr>
          </a:p>
          <a:p>
            <a:pPr indent="-228600" lvl="0" marL="228600" rtl="0" algn="l">
              <a:lnSpc>
                <a:spcPct val="90000"/>
              </a:lnSpc>
              <a:spcBef>
                <a:spcPts val="720"/>
              </a:spcBef>
              <a:spcAft>
                <a:spcPts val="0"/>
              </a:spcAft>
              <a:buClr>
                <a:srgbClr val="7F7F7F"/>
              </a:buClr>
              <a:buSzPts val="2400"/>
              <a:buNone/>
            </a:pPr>
            <a:r>
              <a:rPr b="1" lang="en-US" sz="2400" u="sng">
                <a:latin typeface="Courier New"/>
                <a:ea typeface="Courier New"/>
                <a:cs typeface="Courier New"/>
                <a:sym typeface="Courier New"/>
              </a:rPr>
              <a:t>A</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B</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2’s</a:t>
            </a:r>
            <a:r>
              <a:rPr b="1" lang="en-US" sz="2400">
                <a:latin typeface="Courier New"/>
                <a:ea typeface="Courier New"/>
                <a:cs typeface="Courier New"/>
                <a:sym typeface="Courier New"/>
              </a:rPr>
              <a:t>   </a:t>
            </a:r>
            <a:r>
              <a:rPr b="1" lang="en-US" sz="2400" u="sng">
                <a:latin typeface="Courier New"/>
                <a:ea typeface="Courier New"/>
                <a:cs typeface="Courier New"/>
                <a:sym typeface="Courier New"/>
              </a:rPr>
              <a:t>1’s</a:t>
            </a:r>
            <a:endParaRPr b="1" sz="2400" u="sng">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0     0      0     0       adding 0 + 0 should equal 0</a:t>
            </a:r>
            <a:endParaRPr sz="2400">
              <a:latin typeface="Courier New"/>
              <a:ea typeface="Courier New"/>
              <a:cs typeface="Courier New"/>
              <a:sym typeface="Courier New"/>
            </a:endParaRPr>
          </a:p>
          <a:p>
            <a:pPr indent="-228600" lvl="0" marL="228600" rtl="0" algn="l">
              <a:lnSpc>
                <a:spcPct val="90000"/>
              </a:lnSpc>
              <a:spcBef>
                <a:spcPts val="720"/>
              </a:spcBef>
              <a:spcAft>
                <a:spcPts val="0"/>
              </a:spcAft>
              <a:buClr>
                <a:srgbClr val="7F7F7F"/>
              </a:buClr>
              <a:buSzPts val="2400"/>
              <a:buNone/>
            </a:pPr>
            <a:r>
              <a:rPr b="1" lang="en-US" sz="2400">
                <a:latin typeface="Courier New"/>
                <a:ea typeface="Courier New"/>
                <a:cs typeface="Courier New"/>
                <a:sym typeface="Courier New"/>
              </a:rPr>
              <a:t>0     1      0     1       adding 0 + 1 should equal 1</a:t>
            </a:r>
            <a:endParaRPr b="1" sz="24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0" st="0"/>
                                            </p:txEl>
                                          </p:spTgt>
                                        </p:tgtEl>
                                        <p:attrNameLst>
                                          <p:attrName>style.visibility</p:attrName>
                                        </p:attrNameLst>
                                      </p:cBhvr>
                                      <p:to>
                                        <p:strVal val="visible"/>
                                      </p:to>
                                    </p:set>
                                    <p:animEffect filter="fade" transition="in">
                                      <p:cBhvr>
                                        <p:cTn dur="500"/>
                                        <p:tgtEl>
                                          <p:spTgt spid="5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1" st="1"/>
                                            </p:txEl>
                                          </p:spTgt>
                                        </p:tgtEl>
                                        <p:attrNameLst>
                                          <p:attrName>style.visibility</p:attrName>
                                        </p:attrNameLst>
                                      </p:cBhvr>
                                      <p:to>
                                        <p:strVal val="visible"/>
                                      </p:to>
                                    </p:set>
                                    <p:animEffect filter="fade" transition="in">
                                      <p:cBhvr>
                                        <p:cTn dur="500"/>
                                        <p:tgtEl>
                                          <p:spTgt spid="5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2" st="2"/>
                                            </p:txEl>
                                          </p:spTgt>
                                        </p:tgtEl>
                                        <p:attrNameLst>
                                          <p:attrName>style.visibility</p:attrName>
                                        </p:attrNameLst>
                                      </p:cBhvr>
                                      <p:to>
                                        <p:strVal val="visible"/>
                                      </p:to>
                                    </p:set>
                                    <p:animEffect filter="fade" transition="in">
                                      <p:cBhvr>
                                        <p:cTn dur="500"/>
                                        <p:tgtEl>
                                          <p:spTgt spid="5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3" st="3"/>
                                            </p:txEl>
                                          </p:spTgt>
                                        </p:tgtEl>
                                        <p:attrNameLst>
                                          <p:attrName>style.visibility</p:attrName>
                                        </p:attrNameLst>
                                      </p:cBhvr>
                                      <p:to>
                                        <p:strVal val="visible"/>
                                      </p:to>
                                    </p:set>
                                    <p:animEffect filter="fade" transition="in">
                                      <p:cBhvr>
                                        <p:cTn dur="500"/>
                                        <p:tgtEl>
                                          <p:spTgt spid="5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4" st="4"/>
                                            </p:txEl>
                                          </p:spTgt>
                                        </p:tgtEl>
                                        <p:attrNameLst>
                                          <p:attrName>style.visibility</p:attrName>
                                        </p:attrNameLst>
                                      </p:cBhvr>
                                      <p:to>
                                        <p:strVal val="visible"/>
                                      </p:to>
                                    </p:set>
                                    <p:animEffect filter="fade" transition="in">
                                      <p:cBhvr>
                                        <p:cTn dur="500"/>
                                        <p:tgtEl>
                                          <p:spTgt spid="5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5" st="5"/>
                                            </p:txEl>
                                          </p:spTgt>
                                        </p:tgtEl>
                                        <p:attrNameLst>
                                          <p:attrName>style.visibility</p:attrName>
                                        </p:attrNameLst>
                                      </p:cBhvr>
                                      <p:to>
                                        <p:strVal val="visible"/>
                                      </p:to>
                                    </p:set>
                                    <p:animEffect filter="fade" transition="in">
                                      <p:cBhvr>
                                        <p:cTn dur="500"/>
                                        <p:tgtEl>
                                          <p:spTgt spid="5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xEl>
                                              <p:pRg end="6" st="6"/>
                                            </p:txEl>
                                          </p:spTgt>
                                        </p:tgtEl>
                                        <p:attrNameLst>
                                          <p:attrName>style.visibility</p:attrName>
                                        </p:attrNameLst>
                                      </p:cBhvr>
                                      <p:to>
                                        <p:strVal val="visible"/>
                                      </p:to>
                                    </p:set>
                                    <p:animEffect filter="fade" transition="in">
                                      <p:cBhvr>
                                        <p:cTn dur="500"/>
                                        <p:tgtEl>
                                          <p:spTgt spid="57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307d80cb201_0_119"/>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Adding two bits</a:t>
            </a:r>
            <a:endParaRPr/>
          </a:p>
        </p:txBody>
      </p:sp>
      <p:sp>
        <p:nvSpPr>
          <p:cNvPr id="584" name="Google Shape;584;g307d80cb201_0_119"/>
          <p:cNvSpPr txBox="1"/>
          <p:nvPr>
            <p:ph idx="1" type="body"/>
          </p:nvPr>
        </p:nvSpPr>
        <p:spPr>
          <a:xfrm>
            <a:off x="838200" y="1901825"/>
            <a:ext cx="105156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7F7F7F"/>
              </a:buClr>
              <a:buSzPts val="3200"/>
              <a:buNone/>
            </a:pPr>
            <a:r>
              <a:rPr lang="en-US" sz="3200"/>
              <a:t>Start simple. Let A and B </a:t>
            </a:r>
            <a:r>
              <a:rPr b="1" lang="en-US" sz="3200"/>
              <a:t>only have 1 bit</a:t>
            </a:r>
            <a:r>
              <a:rPr lang="en-US" sz="3200"/>
              <a:t> </a:t>
            </a:r>
            <a:r>
              <a:rPr b="1" lang="en-US" sz="3200"/>
              <a:t>each</a:t>
            </a:r>
            <a:endParaRPr b="1" sz="3200"/>
          </a:p>
          <a:p>
            <a:pPr indent="-228600" lvl="0" marL="228600" rtl="0" algn="l">
              <a:lnSpc>
                <a:spcPct val="90000"/>
              </a:lnSpc>
              <a:spcBef>
                <a:spcPts val="0"/>
              </a:spcBef>
              <a:spcAft>
                <a:spcPts val="0"/>
              </a:spcAft>
              <a:buClr>
                <a:srgbClr val="7F7F7F"/>
              </a:buClr>
              <a:buSzPts val="3200"/>
              <a:buNone/>
            </a:pPr>
            <a:r>
              <a:rPr lang="en-US" sz="3200"/>
              <a:t>The result should have two bits (why?)</a:t>
            </a:r>
            <a:endParaRPr sz="3200"/>
          </a:p>
          <a:p>
            <a:pPr indent="0" lvl="0" marL="0" rtl="0" algn="l">
              <a:lnSpc>
                <a:spcPct val="115000"/>
              </a:lnSpc>
              <a:spcBef>
                <a:spcPts val="780"/>
              </a:spcBef>
              <a:spcAft>
                <a:spcPts val="0"/>
              </a:spcAft>
              <a:buClr>
                <a:schemeClr val="dk1"/>
              </a:buClr>
              <a:buSzPts val="1100"/>
              <a:buNone/>
            </a:pPr>
            <a:r>
              <a:rPr b="1" lang="en-US" sz="2600">
                <a:latin typeface="Calibri"/>
                <a:ea typeface="Calibri"/>
                <a:cs typeface="Calibri"/>
                <a:sym typeface="Calibri"/>
              </a:rPr>
              <a:t>Let’s make a truth table, with two output columns, to represent each bit of the output</a:t>
            </a:r>
            <a:endParaRPr b="1" sz="2600">
              <a:latin typeface="Calibri"/>
              <a:ea typeface="Calibri"/>
              <a:cs typeface="Calibri"/>
              <a:sym typeface="Calibri"/>
            </a:endParaRPr>
          </a:p>
          <a:p>
            <a:pPr indent="0" lvl="0" marL="0" rtl="0" algn="l">
              <a:lnSpc>
                <a:spcPct val="115000"/>
              </a:lnSpc>
              <a:spcBef>
                <a:spcPts val="780"/>
              </a:spcBef>
              <a:spcAft>
                <a:spcPts val="0"/>
              </a:spcAft>
              <a:buClr>
                <a:schemeClr val="dk1"/>
              </a:buClr>
              <a:buSzPts val="1100"/>
              <a:buNone/>
            </a:pPr>
            <a:r>
              <a:rPr b="1" lang="en-US" sz="2600">
                <a:latin typeface="Calibri"/>
                <a:ea typeface="Calibri"/>
                <a:cs typeface="Calibri"/>
                <a:sym typeface="Calibri"/>
              </a:rPr>
              <a:t>one for the “2’s” column, and one for the “1”s column</a:t>
            </a:r>
            <a:endParaRPr b="1" sz="2600">
              <a:latin typeface="Calibri"/>
              <a:ea typeface="Calibri"/>
              <a:cs typeface="Calibri"/>
              <a:sym typeface="Calibri"/>
            </a:endParaRPr>
          </a:p>
          <a:p>
            <a:pPr indent="-228600" lvl="0" marL="228600" rtl="0" algn="l">
              <a:lnSpc>
                <a:spcPct val="90000"/>
              </a:lnSpc>
              <a:spcBef>
                <a:spcPts val="720"/>
              </a:spcBef>
              <a:spcAft>
                <a:spcPts val="0"/>
              </a:spcAft>
              <a:buClr>
                <a:srgbClr val="7F7F7F"/>
              </a:buClr>
              <a:buSzPts val="2400"/>
              <a:buNone/>
            </a:pPr>
            <a:r>
              <a:rPr b="1" lang="en-US" sz="2400" u="sng">
                <a:latin typeface="Courier New"/>
                <a:ea typeface="Courier New"/>
                <a:cs typeface="Courier New"/>
                <a:sym typeface="Courier New"/>
              </a:rPr>
              <a:t>A</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B</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2’s</a:t>
            </a:r>
            <a:r>
              <a:rPr b="1" lang="en-US" sz="2400">
                <a:latin typeface="Courier New"/>
                <a:ea typeface="Courier New"/>
                <a:cs typeface="Courier New"/>
                <a:sym typeface="Courier New"/>
              </a:rPr>
              <a:t>   </a:t>
            </a:r>
            <a:r>
              <a:rPr b="1" lang="en-US" sz="2400" u="sng">
                <a:latin typeface="Courier New"/>
                <a:ea typeface="Courier New"/>
                <a:cs typeface="Courier New"/>
                <a:sym typeface="Courier New"/>
              </a:rPr>
              <a:t>1’s</a:t>
            </a:r>
            <a:endParaRPr b="1" sz="2400" u="sng">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0     0      0     0       adding 0 + 0 should equal 0</a:t>
            </a:r>
            <a:endParaRPr sz="2400">
              <a:latin typeface="Courier New"/>
              <a:ea typeface="Courier New"/>
              <a:cs typeface="Courier New"/>
              <a:sym typeface="Courier New"/>
            </a:endParaRPr>
          </a:p>
          <a:p>
            <a:pPr indent="-228600" lvl="0" marL="228600" rtl="0" algn="l">
              <a:lnSpc>
                <a:spcPct val="90000"/>
              </a:lnSpc>
              <a:spcBef>
                <a:spcPts val="720"/>
              </a:spcBef>
              <a:spcAft>
                <a:spcPts val="0"/>
              </a:spcAft>
              <a:buClr>
                <a:srgbClr val="7F7F7F"/>
              </a:buClr>
              <a:buSzPts val="2400"/>
              <a:buNone/>
            </a:pPr>
            <a:r>
              <a:rPr lang="en-US" sz="2400">
                <a:latin typeface="Courier New"/>
                <a:ea typeface="Courier New"/>
                <a:cs typeface="Courier New"/>
                <a:sym typeface="Courier New"/>
              </a:rPr>
              <a:t>0     1      0     1       adding 0 + 1 should equal 1</a:t>
            </a:r>
            <a:endParaRPr sz="2400">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b="1" lang="en-US" sz="2400">
                <a:latin typeface="Courier New"/>
                <a:ea typeface="Courier New"/>
                <a:cs typeface="Courier New"/>
                <a:sym typeface="Courier New"/>
              </a:rPr>
              <a:t>1</a:t>
            </a:r>
            <a:r>
              <a:rPr b="1" lang="en-US" sz="2400">
                <a:latin typeface="Courier New"/>
                <a:ea typeface="Courier New"/>
                <a:cs typeface="Courier New"/>
                <a:sym typeface="Courier New"/>
              </a:rPr>
              <a:t>     0      0     1       adding 1 + 0 should equal 1</a:t>
            </a:r>
            <a:endParaRPr b="1" sz="2400">
              <a:latin typeface="Courier New"/>
              <a:ea typeface="Courier New"/>
              <a:cs typeface="Courier New"/>
              <a:sym typeface="Courier New"/>
            </a:endParaRPr>
          </a:p>
          <a:p>
            <a:pPr indent="-228600" lvl="0" marL="228600" rtl="0" algn="l">
              <a:lnSpc>
                <a:spcPct val="90000"/>
              </a:lnSpc>
              <a:spcBef>
                <a:spcPts val="720"/>
              </a:spcBef>
              <a:spcAft>
                <a:spcPts val="0"/>
              </a:spcAft>
              <a:buClr>
                <a:srgbClr val="7F7F7F"/>
              </a:buClr>
              <a:buSzPts val="2400"/>
              <a:buNone/>
            </a:pPr>
            <a:r>
              <a:t/>
            </a:r>
            <a:endParaRPr b="1" sz="24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0" st="0"/>
                                            </p:txEl>
                                          </p:spTgt>
                                        </p:tgtEl>
                                        <p:attrNameLst>
                                          <p:attrName>style.visibility</p:attrName>
                                        </p:attrNameLst>
                                      </p:cBhvr>
                                      <p:to>
                                        <p:strVal val="visible"/>
                                      </p:to>
                                    </p:set>
                                    <p:animEffect filter="fade" transition="in">
                                      <p:cBhvr>
                                        <p:cTn dur="500"/>
                                        <p:tgtEl>
                                          <p:spTgt spid="5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1" st="1"/>
                                            </p:txEl>
                                          </p:spTgt>
                                        </p:tgtEl>
                                        <p:attrNameLst>
                                          <p:attrName>style.visibility</p:attrName>
                                        </p:attrNameLst>
                                      </p:cBhvr>
                                      <p:to>
                                        <p:strVal val="visible"/>
                                      </p:to>
                                    </p:set>
                                    <p:animEffect filter="fade" transition="in">
                                      <p:cBhvr>
                                        <p:cTn dur="500"/>
                                        <p:tgtEl>
                                          <p:spTgt spid="5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2" st="2"/>
                                            </p:txEl>
                                          </p:spTgt>
                                        </p:tgtEl>
                                        <p:attrNameLst>
                                          <p:attrName>style.visibility</p:attrName>
                                        </p:attrNameLst>
                                      </p:cBhvr>
                                      <p:to>
                                        <p:strVal val="visible"/>
                                      </p:to>
                                    </p:set>
                                    <p:animEffect filter="fade" transition="in">
                                      <p:cBhvr>
                                        <p:cTn dur="500"/>
                                        <p:tgtEl>
                                          <p:spTgt spid="5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3" st="3"/>
                                            </p:txEl>
                                          </p:spTgt>
                                        </p:tgtEl>
                                        <p:attrNameLst>
                                          <p:attrName>style.visibility</p:attrName>
                                        </p:attrNameLst>
                                      </p:cBhvr>
                                      <p:to>
                                        <p:strVal val="visible"/>
                                      </p:to>
                                    </p:set>
                                    <p:animEffect filter="fade" transition="in">
                                      <p:cBhvr>
                                        <p:cTn dur="500"/>
                                        <p:tgtEl>
                                          <p:spTgt spid="5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4" st="4"/>
                                            </p:txEl>
                                          </p:spTgt>
                                        </p:tgtEl>
                                        <p:attrNameLst>
                                          <p:attrName>style.visibility</p:attrName>
                                        </p:attrNameLst>
                                      </p:cBhvr>
                                      <p:to>
                                        <p:strVal val="visible"/>
                                      </p:to>
                                    </p:set>
                                    <p:animEffect filter="fade" transition="in">
                                      <p:cBhvr>
                                        <p:cTn dur="500"/>
                                        <p:tgtEl>
                                          <p:spTgt spid="5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5" st="5"/>
                                            </p:txEl>
                                          </p:spTgt>
                                        </p:tgtEl>
                                        <p:attrNameLst>
                                          <p:attrName>style.visibility</p:attrName>
                                        </p:attrNameLst>
                                      </p:cBhvr>
                                      <p:to>
                                        <p:strVal val="visible"/>
                                      </p:to>
                                    </p:set>
                                    <p:animEffect filter="fade" transition="in">
                                      <p:cBhvr>
                                        <p:cTn dur="500"/>
                                        <p:tgtEl>
                                          <p:spTgt spid="58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6" st="6"/>
                                            </p:txEl>
                                          </p:spTgt>
                                        </p:tgtEl>
                                        <p:attrNameLst>
                                          <p:attrName>style.visibility</p:attrName>
                                        </p:attrNameLst>
                                      </p:cBhvr>
                                      <p:to>
                                        <p:strVal val="visible"/>
                                      </p:to>
                                    </p:set>
                                    <p:animEffect filter="fade" transition="in">
                                      <p:cBhvr>
                                        <p:cTn dur="500"/>
                                        <p:tgtEl>
                                          <p:spTgt spid="58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7" st="7"/>
                                            </p:txEl>
                                          </p:spTgt>
                                        </p:tgtEl>
                                        <p:attrNameLst>
                                          <p:attrName>style.visibility</p:attrName>
                                        </p:attrNameLst>
                                      </p:cBhvr>
                                      <p:to>
                                        <p:strVal val="visible"/>
                                      </p:to>
                                    </p:set>
                                    <p:animEffect filter="fade" transition="in">
                                      <p:cBhvr>
                                        <p:cTn dur="500"/>
                                        <p:tgtEl>
                                          <p:spTgt spid="58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xEl>
                                              <p:pRg end="8" st="8"/>
                                            </p:txEl>
                                          </p:spTgt>
                                        </p:tgtEl>
                                        <p:attrNameLst>
                                          <p:attrName>style.visibility</p:attrName>
                                        </p:attrNameLst>
                                      </p:cBhvr>
                                      <p:to>
                                        <p:strVal val="visible"/>
                                      </p:to>
                                    </p:set>
                                    <p:animEffect filter="fade" transition="in">
                                      <p:cBhvr>
                                        <p:cTn dur="500"/>
                                        <p:tgtEl>
                                          <p:spTgt spid="58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307d80cb201_0_124"/>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Adding two bits</a:t>
            </a:r>
            <a:endParaRPr/>
          </a:p>
        </p:txBody>
      </p:sp>
      <p:sp>
        <p:nvSpPr>
          <p:cNvPr id="590" name="Google Shape;590;g307d80cb201_0_124"/>
          <p:cNvSpPr txBox="1"/>
          <p:nvPr>
            <p:ph idx="1" type="body"/>
          </p:nvPr>
        </p:nvSpPr>
        <p:spPr>
          <a:xfrm>
            <a:off x="838200" y="1901825"/>
            <a:ext cx="105156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7F7F7F"/>
              </a:buClr>
              <a:buSzPts val="3200"/>
              <a:buNone/>
            </a:pPr>
            <a:r>
              <a:rPr lang="en-US" sz="3200"/>
              <a:t>Start simple. Let A and B </a:t>
            </a:r>
            <a:r>
              <a:rPr b="1" lang="en-US" sz="3200"/>
              <a:t>only have 1 bit</a:t>
            </a:r>
            <a:r>
              <a:rPr lang="en-US" sz="3200"/>
              <a:t> </a:t>
            </a:r>
            <a:r>
              <a:rPr b="1" lang="en-US" sz="3200"/>
              <a:t>each</a:t>
            </a:r>
            <a:endParaRPr b="1" sz="3200"/>
          </a:p>
          <a:p>
            <a:pPr indent="-228600" lvl="0" marL="228600" rtl="0" algn="l">
              <a:lnSpc>
                <a:spcPct val="90000"/>
              </a:lnSpc>
              <a:spcBef>
                <a:spcPts val="0"/>
              </a:spcBef>
              <a:spcAft>
                <a:spcPts val="0"/>
              </a:spcAft>
              <a:buClr>
                <a:srgbClr val="7F7F7F"/>
              </a:buClr>
              <a:buSzPts val="3200"/>
              <a:buNone/>
            </a:pPr>
            <a:r>
              <a:rPr lang="en-US" sz="3200"/>
              <a:t>The result should have two bits (why?)</a:t>
            </a:r>
            <a:endParaRPr sz="3200"/>
          </a:p>
          <a:p>
            <a:pPr indent="0" lvl="0" marL="0" rtl="0" algn="l">
              <a:lnSpc>
                <a:spcPct val="115000"/>
              </a:lnSpc>
              <a:spcBef>
                <a:spcPts val="780"/>
              </a:spcBef>
              <a:spcAft>
                <a:spcPts val="0"/>
              </a:spcAft>
              <a:buClr>
                <a:schemeClr val="dk1"/>
              </a:buClr>
              <a:buSzPts val="1100"/>
              <a:buNone/>
            </a:pPr>
            <a:r>
              <a:rPr b="1" lang="en-US" sz="2600">
                <a:latin typeface="Calibri"/>
                <a:ea typeface="Calibri"/>
                <a:cs typeface="Calibri"/>
                <a:sym typeface="Calibri"/>
              </a:rPr>
              <a:t>Let’s make a truth table, with two output columns, to represent each bit of the output</a:t>
            </a:r>
            <a:endParaRPr b="1" sz="2600">
              <a:latin typeface="Calibri"/>
              <a:ea typeface="Calibri"/>
              <a:cs typeface="Calibri"/>
              <a:sym typeface="Calibri"/>
            </a:endParaRPr>
          </a:p>
          <a:p>
            <a:pPr indent="0" lvl="0" marL="0" rtl="0" algn="l">
              <a:lnSpc>
                <a:spcPct val="115000"/>
              </a:lnSpc>
              <a:spcBef>
                <a:spcPts val="780"/>
              </a:spcBef>
              <a:spcAft>
                <a:spcPts val="0"/>
              </a:spcAft>
              <a:buClr>
                <a:schemeClr val="dk1"/>
              </a:buClr>
              <a:buSzPts val="1100"/>
              <a:buNone/>
            </a:pPr>
            <a:r>
              <a:rPr b="1" lang="en-US" sz="2600">
                <a:latin typeface="Calibri"/>
                <a:ea typeface="Calibri"/>
                <a:cs typeface="Calibri"/>
                <a:sym typeface="Calibri"/>
              </a:rPr>
              <a:t>one for the “2’s” column, and one for the “1”s column</a:t>
            </a:r>
            <a:endParaRPr b="1" sz="2600">
              <a:latin typeface="Calibri"/>
              <a:ea typeface="Calibri"/>
              <a:cs typeface="Calibri"/>
              <a:sym typeface="Calibri"/>
            </a:endParaRPr>
          </a:p>
          <a:p>
            <a:pPr indent="-228600" lvl="0" marL="228600" rtl="0" algn="l">
              <a:lnSpc>
                <a:spcPct val="90000"/>
              </a:lnSpc>
              <a:spcBef>
                <a:spcPts val="720"/>
              </a:spcBef>
              <a:spcAft>
                <a:spcPts val="0"/>
              </a:spcAft>
              <a:buClr>
                <a:srgbClr val="7F7F7F"/>
              </a:buClr>
              <a:buSzPts val="2400"/>
              <a:buNone/>
            </a:pPr>
            <a:r>
              <a:rPr b="1" lang="en-US" sz="2400" u="sng">
                <a:latin typeface="Courier New"/>
                <a:ea typeface="Courier New"/>
                <a:cs typeface="Courier New"/>
                <a:sym typeface="Courier New"/>
              </a:rPr>
              <a:t>A</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B</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2’s</a:t>
            </a:r>
            <a:r>
              <a:rPr b="1" lang="en-US" sz="2400">
                <a:latin typeface="Courier New"/>
                <a:ea typeface="Courier New"/>
                <a:cs typeface="Courier New"/>
                <a:sym typeface="Courier New"/>
              </a:rPr>
              <a:t>   </a:t>
            </a:r>
            <a:r>
              <a:rPr b="1" lang="en-US" sz="2400" u="sng">
                <a:latin typeface="Courier New"/>
                <a:ea typeface="Courier New"/>
                <a:cs typeface="Courier New"/>
                <a:sym typeface="Courier New"/>
              </a:rPr>
              <a:t>1’s</a:t>
            </a:r>
            <a:endParaRPr b="1" sz="2400" u="sng">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0     0      0     0       adding 0 + 0 should equal 0</a:t>
            </a:r>
            <a:endParaRPr sz="2400">
              <a:latin typeface="Courier New"/>
              <a:ea typeface="Courier New"/>
              <a:cs typeface="Courier New"/>
              <a:sym typeface="Courier New"/>
            </a:endParaRPr>
          </a:p>
          <a:p>
            <a:pPr indent="-228600" lvl="0" marL="228600" rtl="0" algn="l">
              <a:lnSpc>
                <a:spcPct val="90000"/>
              </a:lnSpc>
              <a:spcBef>
                <a:spcPts val="720"/>
              </a:spcBef>
              <a:spcAft>
                <a:spcPts val="0"/>
              </a:spcAft>
              <a:buClr>
                <a:srgbClr val="7F7F7F"/>
              </a:buClr>
              <a:buSzPts val="2400"/>
              <a:buNone/>
            </a:pPr>
            <a:r>
              <a:rPr lang="en-US" sz="2400">
                <a:latin typeface="Courier New"/>
                <a:ea typeface="Courier New"/>
                <a:cs typeface="Courier New"/>
                <a:sym typeface="Courier New"/>
              </a:rPr>
              <a:t>0     1      0     1       adding 0 + 1 should equal 1</a:t>
            </a:r>
            <a:endParaRPr sz="2400">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1     0      0     1       adding 1 + 0 should equal 1</a:t>
            </a:r>
            <a:endParaRPr sz="2400">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b="1" lang="en-US" sz="2400">
                <a:latin typeface="Courier New"/>
                <a:ea typeface="Courier New"/>
                <a:cs typeface="Courier New"/>
                <a:sym typeface="Courier New"/>
              </a:rPr>
              <a:t>1     1      1     0       adding 1 + 1 should equal 10</a:t>
            </a:r>
            <a:endParaRPr b="1" sz="24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0" st="0"/>
                                            </p:txEl>
                                          </p:spTgt>
                                        </p:tgtEl>
                                        <p:attrNameLst>
                                          <p:attrName>style.visibility</p:attrName>
                                        </p:attrNameLst>
                                      </p:cBhvr>
                                      <p:to>
                                        <p:strVal val="visible"/>
                                      </p:to>
                                    </p:set>
                                    <p:animEffect filter="fade" transition="in">
                                      <p:cBhvr>
                                        <p:cTn dur="500"/>
                                        <p:tgtEl>
                                          <p:spTgt spid="5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1" st="1"/>
                                            </p:txEl>
                                          </p:spTgt>
                                        </p:tgtEl>
                                        <p:attrNameLst>
                                          <p:attrName>style.visibility</p:attrName>
                                        </p:attrNameLst>
                                      </p:cBhvr>
                                      <p:to>
                                        <p:strVal val="visible"/>
                                      </p:to>
                                    </p:set>
                                    <p:animEffect filter="fade" transition="in">
                                      <p:cBhvr>
                                        <p:cTn dur="500"/>
                                        <p:tgtEl>
                                          <p:spTgt spid="5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2" st="2"/>
                                            </p:txEl>
                                          </p:spTgt>
                                        </p:tgtEl>
                                        <p:attrNameLst>
                                          <p:attrName>style.visibility</p:attrName>
                                        </p:attrNameLst>
                                      </p:cBhvr>
                                      <p:to>
                                        <p:strVal val="visible"/>
                                      </p:to>
                                    </p:set>
                                    <p:animEffect filter="fade" transition="in">
                                      <p:cBhvr>
                                        <p:cTn dur="500"/>
                                        <p:tgtEl>
                                          <p:spTgt spid="5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3" st="3"/>
                                            </p:txEl>
                                          </p:spTgt>
                                        </p:tgtEl>
                                        <p:attrNameLst>
                                          <p:attrName>style.visibility</p:attrName>
                                        </p:attrNameLst>
                                      </p:cBhvr>
                                      <p:to>
                                        <p:strVal val="visible"/>
                                      </p:to>
                                    </p:set>
                                    <p:animEffect filter="fade" transition="in">
                                      <p:cBhvr>
                                        <p:cTn dur="500"/>
                                        <p:tgtEl>
                                          <p:spTgt spid="5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4" st="4"/>
                                            </p:txEl>
                                          </p:spTgt>
                                        </p:tgtEl>
                                        <p:attrNameLst>
                                          <p:attrName>style.visibility</p:attrName>
                                        </p:attrNameLst>
                                      </p:cBhvr>
                                      <p:to>
                                        <p:strVal val="visible"/>
                                      </p:to>
                                    </p:set>
                                    <p:animEffect filter="fade" transition="in">
                                      <p:cBhvr>
                                        <p:cTn dur="500"/>
                                        <p:tgtEl>
                                          <p:spTgt spid="5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5" st="5"/>
                                            </p:txEl>
                                          </p:spTgt>
                                        </p:tgtEl>
                                        <p:attrNameLst>
                                          <p:attrName>style.visibility</p:attrName>
                                        </p:attrNameLst>
                                      </p:cBhvr>
                                      <p:to>
                                        <p:strVal val="visible"/>
                                      </p:to>
                                    </p:set>
                                    <p:animEffect filter="fade" transition="in">
                                      <p:cBhvr>
                                        <p:cTn dur="500"/>
                                        <p:tgtEl>
                                          <p:spTgt spid="5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6" st="6"/>
                                            </p:txEl>
                                          </p:spTgt>
                                        </p:tgtEl>
                                        <p:attrNameLst>
                                          <p:attrName>style.visibility</p:attrName>
                                        </p:attrNameLst>
                                      </p:cBhvr>
                                      <p:to>
                                        <p:strVal val="visible"/>
                                      </p:to>
                                    </p:set>
                                    <p:animEffect filter="fade" transition="in">
                                      <p:cBhvr>
                                        <p:cTn dur="500"/>
                                        <p:tgtEl>
                                          <p:spTgt spid="5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7" st="7"/>
                                            </p:txEl>
                                          </p:spTgt>
                                        </p:tgtEl>
                                        <p:attrNameLst>
                                          <p:attrName>style.visibility</p:attrName>
                                        </p:attrNameLst>
                                      </p:cBhvr>
                                      <p:to>
                                        <p:strVal val="visible"/>
                                      </p:to>
                                    </p:set>
                                    <p:animEffect filter="fade" transition="in">
                                      <p:cBhvr>
                                        <p:cTn dur="500"/>
                                        <p:tgtEl>
                                          <p:spTgt spid="59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xEl>
                                              <p:pRg end="8" st="8"/>
                                            </p:txEl>
                                          </p:spTgt>
                                        </p:tgtEl>
                                        <p:attrNameLst>
                                          <p:attrName>style.visibility</p:attrName>
                                        </p:attrNameLst>
                                      </p:cBhvr>
                                      <p:to>
                                        <p:strVal val="visible"/>
                                      </p:to>
                                    </p:set>
                                    <p:animEffect filter="fade" transition="in">
                                      <p:cBhvr>
                                        <p:cTn dur="500"/>
                                        <p:tgtEl>
                                          <p:spTgt spid="59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Physics behind 0s and 1s: Mechanical Relay</a:t>
            </a:r>
            <a:endParaRPr/>
          </a:p>
        </p:txBody>
      </p:sp>
      <p:sp>
        <p:nvSpPr>
          <p:cNvPr id="246" name="Google Shape;246;p3"/>
          <p:cNvSpPr txBox="1"/>
          <p:nvPr/>
        </p:nvSpPr>
        <p:spPr>
          <a:xfrm>
            <a:off x="609600" y="1586425"/>
            <a:ext cx="5805600" cy="44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latin typeface="Calibri"/>
                <a:ea typeface="Calibri"/>
                <a:cs typeface="Calibri"/>
                <a:sym typeface="Calibri"/>
              </a:rPr>
              <a:t>Mechanical Relays </a:t>
            </a:r>
            <a:r>
              <a:rPr lang="en-US" sz="2800">
                <a:solidFill>
                  <a:schemeClr val="dk1"/>
                </a:solidFill>
                <a:latin typeface="Calibri"/>
                <a:ea typeface="Calibri"/>
                <a:cs typeface="Calibri"/>
                <a:sym typeface="Calibri"/>
              </a:rPr>
              <a:t>(late 19th/early 20th century)</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Power source attached to Control wire with coil</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When control wire on, electromagnetic field created by coil, which “snaps” the circuit shut</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Result: control wire </a:t>
            </a:r>
            <a:r>
              <a:rPr lang="en-US" sz="2800">
                <a:solidFill>
                  <a:schemeClr val="dk1"/>
                </a:solidFill>
                <a:latin typeface="Calibri"/>
                <a:ea typeface="Calibri"/>
                <a:cs typeface="Calibri"/>
                <a:sym typeface="Calibri"/>
              </a:rPr>
              <a:t>behaves</a:t>
            </a:r>
            <a:r>
              <a:rPr lang="en-US" sz="2800">
                <a:solidFill>
                  <a:schemeClr val="dk1"/>
                </a:solidFill>
                <a:latin typeface="Calibri"/>
                <a:ea typeface="Calibri"/>
                <a:cs typeface="Calibri"/>
                <a:sym typeface="Calibri"/>
              </a:rPr>
              <a:t> like the tap on a faucet: allows electrons to pass through when on, otherwise off</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247" name="Google Shape;247;p3"/>
          <p:cNvPicPr preferRelativeResize="0"/>
          <p:nvPr/>
        </p:nvPicPr>
        <p:blipFill>
          <a:blip r:embed="rId3">
            <a:alphaModFix/>
          </a:blip>
          <a:stretch>
            <a:fillRect/>
          </a:stretch>
        </p:blipFill>
        <p:spPr>
          <a:xfrm>
            <a:off x="7155225" y="1487837"/>
            <a:ext cx="3879014" cy="2433864"/>
          </a:xfrm>
          <a:prstGeom prst="rect">
            <a:avLst/>
          </a:prstGeom>
          <a:noFill/>
          <a:ln>
            <a:noFill/>
          </a:ln>
        </p:spPr>
      </p:pic>
      <p:pic>
        <p:nvPicPr>
          <p:cNvPr id="248" name="Google Shape;248;p3"/>
          <p:cNvPicPr preferRelativeResize="0"/>
          <p:nvPr/>
        </p:nvPicPr>
        <p:blipFill rotWithShape="1">
          <a:blip r:embed="rId4">
            <a:alphaModFix/>
          </a:blip>
          <a:srcRect b="0" l="0" r="0" t="23896"/>
          <a:stretch/>
        </p:blipFill>
        <p:spPr>
          <a:xfrm>
            <a:off x="7155213" y="4005000"/>
            <a:ext cx="3945375" cy="1859050"/>
          </a:xfrm>
          <a:prstGeom prst="rect">
            <a:avLst/>
          </a:prstGeom>
          <a:noFill/>
          <a:ln>
            <a:noFill/>
          </a:ln>
        </p:spPr>
      </p:pic>
      <p:sp>
        <p:nvSpPr>
          <p:cNvPr id="249" name="Google Shape;249;p3"/>
          <p:cNvSpPr txBox="1"/>
          <p:nvPr/>
        </p:nvSpPr>
        <p:spPr>
          <a:xfrm>
            <a:off x="6893475" y="6138700"/>
            <a:ext cx="494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Figures from the great PBS youtube series </a:t>
            </a:r>
            <a:r>
              <a:rPr lang="en-US" sz="1200" u="sng">
                <a:solidFill>
                  <a:schemeClr val="hlink"/>
                </a:solidFill>
                <a:latin typeface="Calibri"/>
                <a:ea typeface="Calibri"/>
                <a:cs typeface="Calibri"/>
                <a:sym typeface="Calibri"/>
                <a:hlinkClick r:id="rId5"/>
              </a:rPr>
              <a:t>Crash Course Computing</a:t>
            </a:r>
            <a:endParaRPr sz="12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307d80cb201_0_96"/>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Half Adder Gate: Adding two bits</a:t>
            </a:r>
            <a:endParaRPr/>
          </a:p>
        </p:txBody>
      </p:sp>
      <p:sp>
        <p:nvSpPr>
          <p:cNvPr id="596" name="Google Shape;596;g307d80cb201_0_96"/>
          <p:cNvSpPr txBox="1"/>
          <p:nvPr>
            <p:ph idx="1" type="body"/>
          </p:nvPr>
        </p:nvSpPr>
        <p:spPr>
          <a:xfrm>
            <a:off x="250825" y="2222500"/>
            <a:ext cx="9972600" cy="4286400"/>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7F7F7F"/>
              </a:buClr>
              <a:buSzPct val="100000"/>
              <a:buNone/>
            </a:pPr>
            <a:r>
              <a:rPr lang="en-US" sz="3200"/>
              <a:t>Inputs: A, B</a:t>
            </a:r>
            <a:endParaRPr/>
          </a:p>
          <a:p>
            <a:pPr indent="0" lvl="0" marL="0" rtl="0" algn="l">
              <a:lnSpc>
                <a:spcPct val="90000"/>
              </a:lnSpc>
              <a:spcBef>
                <a:spcPts val="960"/>
              </a:spcBef>
              <a:spcAft>
                <a:spcPts val="0"/>
              </a:spcAft>
              <a:buClr>
                <a:srgbClr val="7F7F7F"/>
              </a:buClr>
              <a:buSzPct val="100000"/>
              <a:buNone/>
            </a:pPr>
            <a:r>
              <a:rPr lang="en-US" sz="3200"/>
              <a:t>Let’s call the 1’s column </a:t>
            </a:r>
            <a:r>
              <a:rPr lang="en-US" sz="3200"/>
              <a:t>S = Sum</a:t>
            </a:r>
            <a:endParaRPr/>
          </a:p>
          <a:p>
            <a:pPr indent="-228600" lvl="0" marL="228600" rtl="0" algn="l">
              <a:lnSpc>
                <a:spcPct val="90000"/>
              </a:lnSpc>
              <a:spcBef>
                <a:spcPts val="960"/>
              </a:spcBef>
              <a:spcAft>
                <a:spcPts val="0"/>
              </a:spcAft>
              <a:buClr>
                <a:srgbClr val="7F7F7F"/>
              </a:buClr>
              <a:buSzPct val="100000"/>
              <a:buNone/>
            </a:pPr>
            <a:r>
              <a:rPr lang="en-US" sz="3200"/>
              <a:t>Let’s call the 2’s column </a:t>
            </a:r>
            <a:r>
              <a:rPr lang="en-US" sz="3200"/>
              <a:t>C = Carry</a:t>
            </a:r>
            <a:endParaRPr/>
          </a:p>
          <a:p>
            <a:pPr indent="-228600" lvl="0" marL="228600" rtl="0" algn="l">
              <a:lnSpc>
                <a:spcPct val="90000"/>
              </a:lnSpc>
              <a:spcBef>
                <a:spcPts val="960"/>
              </a:spcBef>
              <a:spcAft>
                <a:spcPts val="0"/>
              </a:spcAft>
              <a:buClr>
                <a:srgbClr val="7F7F7F"/>
              </a:buClr>
              <a:buSzPct val="100000"/>
              <a:buNone/>
            </a:pPr>
            <a:r>
              <a:t/>
            </a:r>
            <a:endParaRPr sz="3200"/>
          </a:p>
          <a:p>
            <a:pPr indent="-228600" lvl="0" marL="228600" rtl="0" algn="l">
              <a:spcBef>
                <a:spcPts val="720"/>
              </a:spcBef>
              <a:spcAft>
                <a:spcPts val="0"/>
              </a:spcAft>
              <a:buClr>
                <a:srgbClr val="7F7F7F"/>
              </a:buClr>
              <a:buSzPct val="100000"/>
              <a:buNone/>
            </a:pPr>
            <a:r>
              <a:rPr b="1" lang="en-US" sz="2400">
                <a:latin typeface="Courier New"/>
                <a:ea typeface="Courier New"/>
                <a:cs typeface="Courier New"/>
                <a:sym typeface="Courier New"/>
              </a:rPr>
              <a:t>A  +  B  =   C     S</a:t>
            </a:r>
            <a:endParaRPr b="1" sz="2400">
              <a:latin typeface="Courier New"/>
              <a:ea typeface="Courier New"/>
              <a:cs typeface="Courier New"/>
              <a:sym typeface="Courier New"/>
            </a:endParaRPr>
          </a:p>
          <a:p>
            <a:pPr indent="-228600" lvl="0" marL="228600" rtl="0" algn="l">
              <a:spcBef>
                <a:spcPts val="720"/>
              </a:spcBef>
              <a:spcAft>
                <a:spcPts val="0"/>
              </a:spcAft>
              <a:buClr>
                <a:srgbClr val="7F7F7F"/>
              </a:buClr>
              <a:buSzPct val="100000"/>
              <a:buNone/>
            </a:pPr>
            <a:r>
              <a:rPr lang="en-US" sz="2400">
                <a:latin typeface="Courier New"/>
                <a:ea typeface="Courier New"/>
                <a:cs typeface="Courier New"/>
                <a:sym typeface="Courier New"/>
              </a:rPr>
              <a:t>0     0      0     0       adding 0 + 0 should equal 0</a:t>
            </a:r>
            <a:endParaRPr sz="2400">
              <a:latin typeface="Courier New"/>
              <a:ea typeface="Courier New"/>
              <a:cs typeface="Courier New"/>
              <a:sym typeface="Courier New"/>
            </a:endParaRPr>
          </a:p>
          <a:p>
            <a:pPr indent="-228600" lvl="0" marL="228600" rtl="0" algn="l">
              <a:spcBef>
                <a:spcPts val="720"/>
              </a:spcBef>
              <a:spcAft>
                <a:spcPts val="0"/>
              </a:spcAft>
              <a:buClr>
                <a:srgbClr val="7F7F7F"/>
              </a:buClr>
              <a:buSzPct val="100000"/>
              <a:buNone/>
            </a:pPr>
            <a:r>
              <a:rPr lang="en-US" sz="2400">
                <a:latin typeface="Courier New"/>
                <a:ea typeface="Courier New"/>
                <a:cs typeface="Courier New"/>
                <a:sym typeface="Courier New"/>
              </a:rPr>
              <a:t>0     1      0     1       adding 0 + 1 should equal 1</a:t>
            </a:r>
            <a:endParaRPr sz="2400">
              <a:latin typeface="Courier New"/>
              <a:ea typeface="Courier New"/>
              <a:cs typeface="Courier New"/>
              <a:sym typeface="Courier New"/>
            </a:endParaRPr>
          </a:p>
          <a:p>
            <a:pPr indent="-228600" lvl="0" marL="228600" rtl="0" algn="l">
              <a:spcBef>
                <a:spcPts val="720"/>
              </a:spcBef>
              <a:spcAft>
                <a:spcPts val="0"/>
              </a:spcAft>
              <a:buClr>
                <a:srgbClr val="7F7F7F"/>
              </a:buClr>
              <a:buSzPct val="100000"/>
              <a:buNone/>
            </a:pPr>
            <a:r>
              <a:rPr lang="en-US" sz="2400">
                <a:latin typeface="Courier New"/>
                <a:ea typeface="Courier New"/>
                <a:cs typeface="Courier New"/>
                <a:sym typeface="Courier New"/>
              </a:rPr>
              <a:t>1     0      0     1       adding 1 + 0 should equal 1</a:t>
            </a:r>
            <a:endParaRPr sz="2400">
              <a:latin typeface="Courier New"/>
              <a:ea typeface="Courier New"/>
              <a:cs typeface="Courier New"/>
              <a:sym typeface="Courier New"/>
            </a:endParaRPr>
          </a:p>
          <a:p>
            <a:pPr indent="-228600" lvl="0" marL="228600" rtl="0" algn="l">
              <a:spcBef>
                <a:spcPts val="720"/>
              </a:spcBef>
              <a:spcAft>
                <a:spcPts val="0"/>
              </a:spcAft>
              <a:buClr>
                <a:srgbClr val="7F7F7F"/>
              </a:buClr>
              <a:buSzPct val="100000"/>
              <a:buNone/>
            </a:pPr>
            <a:r>
              <a:rPr lang="en-US" sz="2400">
                <a:latin typeface="Courier New"/>
                <a:ea typeface="Courier New"/>
                <a:cs typeface="Courier New"/>
                <a:sym typeface="Courier New"/>
              </a:rPr>
              <a:t>1     1      1     0       adding 1 + 1 should equal 10</a:t>
            </a:r>
            <a:endParaRPr sz="2400" u="sng">
              <a:latin typeface="Courier New"/>
              <a:ea typeface="Courier New"/>
              <a:cs typeface="Courier New"/>
              <a:sym typeface="Courier New"/>
            </a:endParaRPr>
          </a:p>
        </p:txBody>
      </p:sp>
      <p:pic>
        <p:nvPicPr>
          <p:cNvPr descr="Image:Half-adder.svg" id="597" name="Google Shape;597;g307d80cb201_0_96">
            <a:hlinkClick r:id="rId3"/>
          </p:cNvPr>
          <p:cNvPicPr preferRelativeResize="0"/>
          <p:nvPr/>
        </p:nvPicPr>
        <p:blipFill rotWithShape="1">
          <a:blip r:embed="rId4">
            <a:alphaModFix/>
          </a:blip>
          <a:srcRect b="0" l="0" r="0" t="0"/>
          <a:stretch/>
        </p:blipFill>
        <p:spPr>
          <a:xfrm>
            <a:off x="7374525" y="1841509"/>
            <a:ext cx="3979278" cy="2571226"/>
          </a:xfrm>
          <a:prstGeom prst="rect">
            <a:avLst/>
          </a:prstGeom>
          <a:noFill/>
          <a:ln>
            <a:noFill/>
          </a:ln>
        </p:spPr>
      </p:pic>
      <p:sp>
        <p:nvSpPr>
          <p:cNvPr id="598" name="Google Shape;598;g307d80cb201_0_96"/>
          <p:cNvSpPr/>
          <p:nvPr/>
        </p:nvSpPr>
        <p:spPr>
          <a:xfrm>
            <a:off x="8253900" y="1793875"/>
            <a:ext cx="2222400" cy="257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9" name="Google Shape;599;g307d80cb201_0_96"/>
          <p:cNvSpPr txBox="1"/>
          <p:nvPr/>
        </p:nvSpPr>
        <p:spPr>
          <a:xfrm>
            <a:off x="8382000" y="1909675"/>
            <a:ext cx="1984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What gates give us the table below?</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0" st="0"/>
                                            </p:txEl>
                                          </p:spTgt>
                                        </p:tgtEl>
                                        <p:attrNameLst>
                                          <p:attrName>style.visibility</p:attrName>
                                        </p:attrNameLst>
                                      </p:cBhvr>
                                      <p:to>
                                        <p:strVal val="visible"/>
                                      </p:to>
                                    </p:set>
                                    <p:animEffect filter="fade" transition="in">
                                      <p:cBhvr>
                                        <p:cTn dur="500"/>
                                        <p:tgtEl>
                                          <p:spTgt spid="5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1" st="1"/>
                                            </p:txEl>
                                          </p:spTgt>
                                        </p:tgtEl>
                                        <p:attrNameLst>
                                          <p:attrName>style.visibility</p:attrName>
                                        </p:attrNameLst>
                                      </p:cBhvr>
                                      <p:to>
                                        <p:strVal val="visible"/>
                                      </p:to>
                                    </p:set>
                                    <p:animEffect filter="fade" transition="in">
                                      <p:cBhvr>
                                        <p:cTn dur="500"/>
                                        <p:tgtEl>
                                          <p:spTgt spid="5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2" st="2"/>
                                            </p:txEl>
                                          </p:spTgt>
                                        </p:tgtEl>
                                        <p:attrNameLst>
                                          <p:attrName>style.visibility</p:attrName>
                                        </p:attrNameLst>
                                      </p:cBhvr>
                                      <p:to>
                                        <p:strVal val="visible"/>
                                      </p:to>
                                    </p:set>
                                    <p:animEffect filter="fade" transition="in">
                                      <p:cBhvr>
                                        <p:cTn dur="500"/>
                                        <p:tgtEl>
                                          <p:spTgt spid="5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3" st="3"/>
                                            </p:txEl>
                                          </p:spTgt>
                                        </p:tgtEl>
                                        <p:attrNameLst>
                                          <p:attrName>style.visibility</p:attrName>
                                        </p:attrNameLst>
                                      </p:cBhvr>
                                      <p:to>
                                        <p:strVal val="visible"/>
                                      </p:to>
                                    </p:set>
                                    <p:animEffect filter="fade" transition="in">
                                      <p:cBhvr>
                                        <p:cTn dur="500"/>
                                        <p:tgtEl>
                                          <p:spTgt spid="5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4" st="4"/>
                                            </p:txEl>
                                          </p:spTgt>
                                        </p:tgtEl>
                                        <p:attrNameLst>
                                          <p:attrName>style.visibility</p:attrName>
                                        </p:attrNameLst>
                                      </p:cBhvr>
                                      <p:to>
                                        <p:strVal val="visible"/>
                                      </p:to>
                                    </p:set>
                                    <p:animEffect filter="fade" transition="in">
                                      <p:cBhvr>
                                        <p:cTn dur="500"/>
                                        <p:tgtEl>
                                          <p:spTgt spid="5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5" st="5"/>
                                            </p:txEl>
                                          </p:spTgt>
                                        </p:tgtEl>
                                        <p:attrNameLst>
                                          <p:attrName>style.visibility</p:attrName>
                                        </p:attrNameLst>
                                      </p:cBhvr>
                                      <p:to>
                                        <p:strVal val="visible"/>
                                      </p:to>
                                    </p:set>
                                    <p:animEffect filter="fade" transition="in">
                                      <p:cBhvr>
                                        <p:cTn dur="500"/>
                                        <p:tgtEl>
                                          <p:spTgt spid="5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6" st="6"/>
                                            </p:txEl>
                                          </p:spTgt>
                                        </p:tgtEl>
                                        <p:attrNameLst>
                                          <p:attrName>style.visibility</p:attrName>
                                        </p:attrNameLst>
                                      </p:cBhvr>
                                      <p:to>
                                        <p:strVal val="visible"/>
                                      </p:to>
                                    </p:set>
                                    <p:animEffect filter="fade" transition="in">
                                      <p:cBhvr>
                                        <p:cTn dur="500"/>
                                        <p:tgtEl>
                                          <p:spTgt spid="5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7" st="7"/>
                                            </p:txEl>
                                          </p:spTgt>
                                        </p:tgtEl>
                                        <p:attrNameLst>
                                          <p:attrName>style.visibility</p:attrName>
                                        </p:attrNameLst>
                                      </p:cBhvr>
                                      <p:to>
                                        <p:strVal val="visible"/>
                                      </p:to>
                                    </p:set>
                                    <p:animEffect filter="fade" transition="in">
                                      <p:cBhvr>
                                        <p:cTn dur="500"/>
                                        <p:tgtEl>
                                          <p:spTgt spid="5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8" st="8"/>
                                            </p:txEl>
                                          </p:spTgt>
                                        </p:tgtEl>
                                        <p:attrNameLst>
                                          <p:attrName>style.visibility</p:attrName>
                                        </p:attrNameLst>
                                      </p:cBhvr>
                                      <p:to>
                                        <p:strVal val="visible"/>
                                      </p:to>
                                    </p:set>
                                    <p:animEffect filter="fade" transition="in">
                                      <p:cBhvr>
                                        <p:cTn dur="500"/>
                                        <p:tgtEl>
                                          <p:spTgt spid="5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307d80cb201_0_140"/>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Half Adder Gate: Adding two bits</a:t>
            </a:r>
            <a:endParaRPr/>
          </a:p>
        </p:txBody>
      </p:sp>
      <p:sp>
        <p:nvSpPr>
          <p:cNvPr id="605" name="Google Shape;605;g307d80cb201_0_140"/>
          <p:cNvSpPr txBox="1"/>
          <p:nvPr>
            <p:ph idx="1" type="body"/>
          </p:nvPr>
        </p:nvSpPr>
        <p:spPr>
          <a:xfrm>
            <a:off x="190500" y="2222500"/>
            <a:ext cx="11477700" cy="4540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200"/>
              <a:buNone/>
            </a:pPr>
            <a:r>
              <a:rPr lang="en-US" sz="3200"/>
              <a:t>Inputs: A, B</a:t>
            </a:r>
            <a:endParaRPr/>
          </a:p>
          <a:p>
            <a:pPr indent="0" lvl="0" marL="0" rtl="0" algn="l">
              <a:lnSpc>
                <a:spcPct val="90000"/>
              </a:lnSpc>
              <a:spcBef>
                <a:spcPts val="960"/>
              </a:spcBef>
              <a:spcAft>
                <a:spcPts val="0"/>
              </a:spcAft>
              <a:buClr>
                <a:srgbClr val="7F7F7F"/>
              </a:buClr>
              <a:buSzPts val="3200"/>
              <a:buNone/>
            </a:pPr>
            <a:r>
              <a:rPr lang="en-US" sz="3200"/>
              <a:t>Let’s call the 1’s column S = Sum</a:t>
            </a:r>
            <a:endParaRPr/>
          </a:p>
          <a:p>
            <a:pPr indent="-228600" lvl="0" marL="228600" rtl="0" algn="l">
              <a:lnSpc>
                <a:spcPct val="90000"/>
              </a:lnSpc>
              <a:spcBef>
                <a:spcPts val="960"/>
              </a:spcBef>
              <a:spcAft>
                <a:spcPts val="0"/>
              </a:spcAft>
              <a:buClr>
                <a:srgbClr val="7F7F7F"/>
              </a:buClr>
              <a:buSzPts val="3200"/>
              <a:buNone/>
            </a:pPr>
            <a:r>
              <a:rPr lang="en-US" sz="3200"/>
              <a:t>Let’s call the 2’s column C = Carry</a:t>
            </a:r>
            <a:endParaRPr/>
          </a:p>
          <a:p>
            <a:pPr indent="-228600" lvl="0" marL="228600" rtl="0" algn="l">
              <a:lnSpc>
                <a:spcPct val="90000"/>
              </a:lnSpc>
              <a:spcBef>
                <a:spcPts val="960"/>
              </a:spcBef>
              <a:spcAft>
                <a:spcPts val="0"/>
              </a:spcAft>
              <a:buClr>
                <a:srgbClr val="7F7F7F"/>
              </a:buClr>
              <a:buSzPts val="3200"/>
              <a:buNone/>
            </a:pPr>
            <a:r>
              <a:t/>
            </a:r>
            <a:endParaRPr sz="3200"/>
          </a:p>
          <a:p>
            <a:pPr indent="-228600" lvl="0" marL="228600" rtl="0" algn="l">
              <a:spcBef>
                <a:spcPts val="720"/>
              </a:spcBef>
              <a:spcAft>
                <a:spcPts val="0"/>
              </a:spcAft>
              <a:buClr>
                <a:srgbClr val="7F7F7F"/>
              </a:buClr>
              <a:buSzPts val="2400"/>
              <a:buNone/>
            </a:pPr>
            <a:r>
              <a:rPr b="1" lang="en-US" sz="2400">
                <a:latin typeface="Courier New"/>
                <a:ea typeface="Courier New"/>
                <a:cs typeface="Courier New"/>
                <a:sym typeface="Courier New"/>
              </a:rPr>
              <a:t>A  +  B  =   C     S</a:t>
            </a:r>
            <a:endParaRPr b="1" sz="2400" u="sng">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0     0      </a:t>
            </a:r>
            <a:r>
              <a:rPr b="1" lang="en-US" sz="2400">
                <a:latin typeface="Courier New"/>
                <a:ea typeface="Courier New"/>
                <a:cs typeface="Courier New"/>
                <a:sym typeface="Courier New"/>
              </a:rPr>
              <a:t>0</a:t>
            </a:r>
            <a:r>
              <a:rPr lang="en-US" sz="2400">
                <a:latin typeface="Courier New"/>
                <a:ea typeface="Courier New"/>
                <a:cs typeface="Courier New"/>
                <a:sym typeface="Courier New"/>
              </a:rPr>
              <a:t>     </a:t>
            </a:r>
            <a:r>
              <a:rPr b="1" lang="en-US" sz="2400">
                <a:latin typeface="Courier New"/>
                <a:ea typeface="Courier New"/>
                <a:cs typeface="Courier New"/>
                <a:sym typeface="Courier New"/>
              </a:rPr>
              <a:t>0</a:t>
            </a:r>
            <a:r>
              <a:rPr lang="en-US" sz="2400">
                <a:latin typeface="Courier New"/>
                <a:ea typeface="Courier New"/>
                <a:cs typeface="Courier New"/>
                <a:sym typeface="Courier New"/>
              </a:rPr>
              <a:t>       Which gate matches C?</a:t>
            </a:r>
            <a:endParaRPr sz="2400">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0     1      </a:t>
            </a:r>
            <a:r>
              <a:rPr b="1" lang="en-US" sz="2400">
                <a:latin typeface="Courier New"/>
                <a:ea typeface="Courier New"/>
                <a:cs typeface="Courier New"/>
                <a:sym typeface="Courier New"/>
              </a:rPr>
              <a:t>0</a:t>
            </a:r>
            <a:r>
              <a:rPr lang="en-US" sz="2400">
                <a:latin typeface="Courier New"/>
                <a:ea typeface="Courier New"/>
                <a:cs typeface="Courier New"/>
                <a:sym typeface="Courier New"/>
              </a:rPr>
              <a:t>     </a:t>
            </a:r>
            <a:r>
              <a:rPr b="1" lang="en-US" sz="2400">
                <a:latin typeface="Courier New"/>
                <a:ea typeface="Courier New"/>
                <a:cs typeface="Courier New"/>
                <a:sym typeface="Courier New"/>
              </a:rPr>
              <a:t>1</a:t>
            </a:r>
            <a:r>
              <a:rPr lang="en-US" sz="2400">
                <a:latin typeface="Courier New"/>
                <a:ea typeface="Courier New"/>
                <a:cs typeface="Courier New"/>
                <a:sym typeface="Courier New"/>
              </a:rPr>
              <a:t>       </a:t>
            </a:r>
            <a:endParaRPr sz="2400">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1</a:t>
            </a:r>
            <a:r>
              <a:rPr lang="en-US" sz="2400">
                <a:latin typeface="Courier New"/>
                <a:ea typeface="Courier New"/>
                <a:cs typeface="Courier New"/>
                <a:sym typeface="Courier New"/>
              </a:rPr>
              <a:t>     0      </a:t>
            </a:r>
            <a:r>
              <a:rPr b="1" lang="en-US" sz="2400">
                <a:latin typeface="Courier New"/>
                <a:ea typeface="Courier New"/>
                <a:cs typeface="Courier New"/>
                <a:sym typeface="Courier New"/>
              </a:rPr>
              <a:t>0</a:t>
            </a:r>
            <a:r>
              <a:rPr lang="en-US" sz="2400">
                <a:latin typeface="Courier New"/>
                <a:ea typeface="Courier New"/>
                <a:cs typeface="Courier New"/>
                <a:sym typeface="Courier New"/>
              </a:rPr>
              <a:t>     </a:t>
            </a:r>
            <a:r>
              <a:rPr b="1" lang="en-US" sz="2400">
                <a:latin typeface="Courier New"/>
                <a:ea typeface="Courier New"/>
                <a:cs typeface="Courier New"/>
                <a:sym typeface="Courier New"/>
              </a:rPr>
              <a:t>1</a:t>
            </a:r>
            <a:r>
              <a:rPr lang="en-US" sz="2400">
                <a:latin typeface="Courier New"/>
                <a:ea typeface="Courier New"/>
                <a:cs typeface="Courier New"/>
                <a:sym typeface="Courier New"/>
              </a:rPr>
              <a:t>       </a:t>
            </a:r>
            <a:r>
              <a:rPr lang="en-US" sz="2400">
                <a:latin typeface="Courier New"/>
                <a:ea typeface="Courier New"/>
                <a:cs typeface="Courier New"/>
                <a:sym typeface="Courier New"/>
              </a:rPr>
              <a:t>Which gate matches S?</a:t>
            </a:r>
            <a:endParaRPr sz="2400">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1     1      </a:t>
            </a:r>
            <a:r>
              <a:rPr b="1" lang="en-US" sz="2400">
                <a:latin typeface="Courier New"/>
                <a:ea typeface="Courier New"/>
                <a:cs typeface="Courier New"/>
                <a:sym typeface="Courier New"/>
              </a:rPr>
              <a:t>1</a:t>
            </a:r>
            <a:r>
              <a:rPr lang="en-US" sz="2400">
                <a:latin typeface="Courier New"/>
                <a:ea typeface="Courier New"/>
                <a:cs typeface="Courier New"/>
                <a:sym typeface="Courier New"/>
              </a:rPr>
              <a:t>     </a:t>
            </a:r>
            <a:r>
              <a:rPr b="1" lang="en-US" sz="2400">
                <a:latin typeface="Courier New"/>
                <a:ea typeface="Courier New"/>
                <a:cs typeface="Courier New"/>
                <a:sym typeface="Courier New"/>
              </a:rPr>
              <a:t>0</a:t>
            </a:r>
            <a:r>
              <a:rPr lang="en-US" sz="2400">
                <a:latin typeface="Courier New"/>
                <a:ea typeface="Courier New"/>
                <a:cs typeface="Courier New"/>
                <a:sym typeface="Courier New"/>
              </a:rPr>
              <a:t>       </a:t>
            </a:r>
            <a:endParaRPr sz="2400" u="sng">
              <a:latin typeface="Courier New"/>
              <a:ea typeface="Courier New"/>
              <a:cs typeface="Courier New"/>
              <a:sym typeface="Courier New"/>
            </a:endParaRPr>
          </a:p>
        </p:txBody>
      </p:sp>
      <p:pic>
        <p:nvPicPr>
          <p:cNvPr descr="Image:Half-adder.svg" id="606" name="Google Shape;606;g307d80cb201_0_140">
            <a:hlinkClick r:id="rId3"/>
          </p:cNvPr>
          <p:cNvPicPr preferRelativeResize="0"/>
          <p:nvPr/>
        </p:nvPicPr>
        <p:blipFill rotWithShape="1">
          <a:blip r:embed="rId4">
            <a:alphaModFix/>
          </a:blip>
          <a:srcRect b="0" l="0" r="0" t="0"/>
          <a:stretch/>
        </p:blipFill>
        <p:spPr>
          <a:xfrm>
            <a:off x="7374525" y="1841509"/>
            <a:ext cx="3979278" cy="2571226"/>
          </a:xfrm>
          <a:prstGeom prst="rect">
            <a:avLst/>
          </a:prstGeom>
          <a:noFill/>
          <a:ln>
            <a:noFill/>
          </a:ln>
        </p:spPr>
      </p:pic>
      <p:sp>
        <p:nvSpPr>
          <p:cNvPr id="607" name="Google Shape;607;g307d80cb201_0_140"/>
          <p:cNvSpPr/>
          <p:nvPr/>
        </p:nvSpPr>
        <p:spPr>
          <a:xfrm>
            <a:off x="8253900" y="1793875"/>
            <a:ext cx="2222400" cy="257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08" name="Google Shape;608;g307d80cb201_0_140"/>
          <p:cNvSpPr txBox="1"/>
          <p:nvPr/>
        </p:nvSpPr>
        <p:spPr>
          <a:xfrm>
            <a:off x="8382000" y="1909675"/>
            <a:ext cx="1984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What gates give us the table below?</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0" st="0"/>
                                            </p:txEl>
                                          </p:spTgt>
                                        </p:tgtEl>
                                        <p:attrNameLst>
                                          <p:attrName>style.visibility</p:attrName>
                                        </p:attrNameLst>
                                      </p:cBhvr>
                                      <p:to>
                                        <p:strVal val="visible"/>
                                      </p:to>
                                    </p:set>
                                    <p:animEffect filter="fade" transition="in">
                                      <p:cBhvr>
                                        <p:cTn dur="500"/>
                                        <p:tgtEl>
                                          <p:spTgt spid="6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1" st="1"/>
                                            </p:txEl>
                                          </p:spTgt>
                                        </p:tgtEl>
                                        <p:attrNameLst>
                                          <p:attrName>style.visibility</p:attrName>
                                        </p:attrNameLst>
                                      </p:cBhvr>
                                      <p:to>
                                        <p:strVal val="visible"/>
                                      </p:to>
                                    </p:set>
                                    <p:animEffect filter="fade" transition="in">
                                      <p:cBhvr>
                                        <p:cTn dur="500"/>
                                        <p:tgtEl>
                                          <p:spTgt spid="6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2" st="2"/>
                                            </p:txEl>
                                          </p:spTgt>
                                        </p:tgtEl>
                                        <p:attrNameLst>
                                          <p:attrName>style.visibility</p:attrName>
                                        </p:attrNameLst>
                                      </p:cBhvr>
                                      <p:to>
                                        <p:strVal val="visible"/>
                                      </p:to>
                                    </p:set>
                                    <p:animEffect filter="fade" transition="in">
                                      <p:cBhvr>
                                        <p:cTn dur="500"/>
                                        <p:tgtEl>
                                          <p:spTgt spid="6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3" st="3"/>
                                            </p:txEl>
                                          </p:spTgt>
                                        </p:tgtEl>
                                        <p:attrNameLst>
                                          <p:attrName>style.visibility</p:attrName>
                                        </p:attrNameLst>
                                      </p:cBhvr>
                                      <p:to>
                                        <p:strVal val="visible"/>
                                      </p:to>
                                    </p:set>
                                    <p:animEffect filter="fade" transition="in">
                                      <p:cBhvr>
                                        <p:cTn dur="500"/>
                                        <p:tgtEl>
                                          <p:spTgt spid="6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4" st="4"/>
                                            </p:txEl>
                                          </p:spTgt>
                                        </p:tgtEl>
                                        <p:attrNameLst>
                                          <p:attrName>style.visibility</p:attrName>
                                        </p:attrNameLst>
                                      </p:cBhvr>
                                      <p:to>
                                        <p:strVal val="visible"/>
                                      </p:to>
                                    </p:set>
                                    <p:animEffect filter="fade" transition="in">
                                      <p:cBhvr>
                                        <p:cTn dur="500"/>
                                        <p:tgtEl>
                                          <p:spTgt spid="6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5" st="5"/>
                                            </p:txEl>
                                          </p:spTgt>
                                        </p:tgtEl>
                                        <p:attrNameLst>
                                          <p:attrName>style.visibility</p:attrName>
                                        </p:attrNameLst>
                                      </p:cBhvr>
                                      <p:to>
                                        <p:strVal val="visible"/>
                                      </p:to>
                                    </p:set>
                                    <p:animEffect filter="fade" transition="in">
                                      <p:cBhvr>
                                        <p:cTn dur="500"/>
                                        <p:tgtEl>
                                          <p:spTgt spid="6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6" st="6"/>
                                            </p:txEl>
                                          </p:spTgt>
                                        </p:tgtEl>
                                        <p:attrNameLst>
                                          <p:attrName>style.visibility</p:attrName>
                                        </p:attrNameLst>
                                      </p:cBhvr>
                                      <p:to>
                                        <p:strVal val="visible"/>
                                      </p:to>
                                    </p:set>
                                    <p:animEffect filter="fade" transition="in">
                                      <p:cBhvr>
                                        <p:cTn dur="500"/>
                                        <p:tgtEl>
                                          <p:spTgt spid="6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7" st="7"/>
                                            </p:txEl>
                                          </p:spTgt>
                                        </p:tgtEl>
                                        <p:attrNameLst>
                                          <p:attrName>style.visibility</p:attrName>
                                        </p:attrNameLst>
                                      </p:cBhvr>
                                      <p:to>
                                        <p:strVal val="visible"/>
                                      </p:to>
                                    </p:set>
                                    <p:animEffect filter="fade" transition="in">
                                      <p:cBhvr>
                                        <p:cTn dur="500"/>
                                        <p:tgtEl>
                                          <p:spTgt spid="6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8" st="8"/>
                                            </p:txEl>
                                          </p:spTgt>
                                        </p:tgtEl>
                                        <p:attrNameLst>
                                          <p:attrName>style.visibility</p:attrName>
                                        </p:attrNameLst>
                                      </p:cBhvr>
                                      <p:to>
                                        <p:strVal val="visible"/>
                                      </p:to>
                                    </p:set>
                                    <p:animEffect filter="fade" transition="in">
                                      <p:cBhvr>
                                        <p:cTn dur="500"/>
                                        <p:tgtEl>
                                          <p:spTgt spid="6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307d80cb201_0_148"/>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Half Adder Gate: Adding two bits</a:t>
            </a:r>
            <a:endParaRPr/>
          </a:p>
        </p:txBody>
      </p:sp>
      <p:sp>
        <p:nvSpPr>
          <p:cNvPr id="614" name="Google Shape;614;g307d80cb201_0_148"/>
          <p:cNvSpPr txBox="1"/>
          <p:nvPr>
            <p:ph idx="1" type="body"/>
          </p:nvPr>
        </p:nvSpPr>
        <p:spPr>
          <a:xfrm>
            <a:off x="190500" y="2222500"/>
            <a:ext cx="11477700" cy="4540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200"/>
              <a:buNone/>
            </a:pPr>
            <a:r>
              <a:rPr lang="en-US" sz="3200"/>
              <a:t>Inputs: A, B</a:t>
            </a:r>
            <a:endParaRPr/>
          </a:p>
          <a:p>
            <a:pPr indent="0" lvl="0" marL="0" rtl="0" algn="l">
              <a:lnSpc>
                <a:spcPct val="90000"/>
              </a:lnSpc>
              <a:spcBef>
                <a:spcPts val="960"/>
              </a:spcBef>
              <a:spcAft>
                <a:spcPts val="0"/>
              </a:spcAft>
              <a:buClr>
                <a:srgbClr val="7F7F7F"/>
              </a:buClr>
              <a:buSzPts val="3200"/>
              <a:buNone/>
            </a:pPr>
            <a:r>
              <a:rPr lang="en-US" sz="3200"/>
              <a:t>Let’s call the 1’s column S = Sum</a:t>
            </a:r>
            <a:endParaRPr/>
          </a:p>
          <a:p>
            <a:pPr indent="-228600" lvl="0" marL="228600" rtl="0" algn="l">
              <a:lnSpc>
                <a:spcPct val="90000"/>
              </a:lnSpc>
              <a:spcBef>
                <a:spcPts val="960"/>
              </a:spcBef>
              <a:spcAft>
                <a:spcPts val="0"/>
              </a:spcAft>
              <a:buClr>
                <a:srgbClr val="7F7F7F"/>
              </a:buClr>
              <a:buSzPts val="3200"/>
              <a:buNone/>
            </a:pPr>
            <a:r>
              <a:rPr lang="en-US" sz="3200"/>
              <a:t>Let’s call the 2’s column C = Carry</a:t>
            </a:r>
            <a:endParaRPr/>
          </a:p>
          <a:p>
            <a:pPr indent="-228600" lvl="0" marL="228600" rtl="0" algn="l">
              <a:lnSpc>
                <a:spcPct val="90000"/>
              </a:lnSpc>
              <a:spcBef>
                <a:spcPts val="960"/>
              </a:spcBef>
              <a:spcAft>
                <a:spcPts val="0"/>
              </a:spcAft>
              <a:buClr>
                <a:srgbClr val="7F7F7F"/>
              </a:buClr>
              <a:buSzPts val="3200"/>
              <a:buNone/>
            </a:pPr>
            <a:r>
              <a:t/>
            </a:r>
            <a:endParaRPr sz="3200"/>
          </a:p>
          <a:p>
            <a:pPr indent="-228600" lvl="0" marL="228600" rtl="0" algn="l">
              <a:spcBef>
                <a:spcPts val="720"/>
              </a:spcBef>
              <a:spcAft>
                <a:spcPts val="0"/>
              </a:spcAft>
              <a:buClr>
                <a:srgbClr val="7F7F7F"/>
              </a:buClr>
              <a:buSzPts val="2400"/>
              <a:buNone/>
            </a:pPr>
            <a:r>
              <a:rPr b="1" lang="en-US" sz="2400">
                <a:latin typeface="Courier New"/>
                <a:ea typeface="Courier New"/>
                <a:cs typeface="Courier New"/>
                <a:sym typeface="Courier New"/>
              </a:rPr>
              <a:t>A  +  B  =   C     S</a:t>
            </a:r>
            <a:endParaRPr b="1" sz="2400" u="sng">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0     0      </a:t>
            </a:r>
            <a:r>
              <a:rPr b="1" lang="en-US" sz="2400">
                <a:latin typeface="Courier New"/>
                <a:ea typeface="Courier New"/>
                <a:cs typeface="Courier New"/>
                <a:sym typeface="Courier New"/>
              </a:rPr>
              <a:t>0</a:t>
            </a:r>
            <a:r>
              <a:rPr lang="en-US" sz="2400">
                <a:latin typeface="Courier New"/>
                <a:ea typeface="Courier New"/>
                <a:cs typeface="Courier New"/>
                <a:sym typeface="Courier New"/>
              </a:rPr>
              <a:t>     </a:t>
            </a:r>
            <a:r>
              <a:rPr b="1" lang="en-US" sz="2400">
                <a:latin typeface="Courier New"/>
                <a:ea typeface="Courier New"/>
                <a:cs typeface="Courier New"/>
                <a:sym typeface="Courier New"/>
              </a:rPr>
              <a:t>0</a:t>
            </a:r>
            <a:r>
              <a:rPr lang="en-US" sz="2400">
                <a:latin typeface="Courier New"/>
                <a:ea typeface="Courier New"/>
                <a:cs typeface="Courier New"/>
                <a:sym typeface="Courier New"/>
              </a:rPr>
              <a:t>       Which gate matches C? </a:t>
            </a:r>
            <a:r>
              <a:rPr b="1" lang="en-US" sz="2400">
                <a:latin typeface="Courier New"/>
                <a:ea typeface="Courier New"/>
                <a:cs typeface="Courier New"/>
                <a:sym typeface="Courier New"/>
              </a:rPr>
              <a:t>AND</a:t>
            </a:r>
            <a:endParaRPr b="1" sz="2400">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0     1      </a:t>
            </a:r>
            <a:r>
              <a:rPr b="1" lang="en-US" sz="2400">
                <a:latin typeface="Courier New"/>
                <a:ea typeface="Courier New"/>
                <a:cs typeface="Courier New"/>
                <a:sym typeface="Courier New"/>
              </a:rPr>
              <a:t>0</a:t>
            </a:r>
            <a:r>
              <a:rPr lang="en-US" sz="2400">
                <a:latin typeface="Courier New"/>
                <a:ea typeface="Courier New"/>
                <a:cs typeface="Courier New"/>
                <a:sym typeface="Courier New"/>
              </a:rPr>
              <a:t>     </a:t>
            </a:r>
            <a:r>
              <a:rPr b="1" lang="en-US" sz="2400">
                <a:latin typeface="Courier New"/>
                <a:ea typeface="Courier New"/>
                <a:cs typeface="Courier New"/>
                <a:sym typeface="Courier New"/>
              </a:rPr>
              <a:t>1</a:t>
            </a:r>
            <a:r>
              <a:rPr lang="en-US" sz="2400">
                <a:latin typeface="Courier New"/>
                <a:ea typeface="Courier New"/>
                <a:cs typeface="Courier New"/>
                <a:sym typeface="Courier New"/>
              </a:rPr>
              <a:t>       </a:t>
            </a:r>
            <a:endParaRPr sz="2400">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1     0      </a:t>
            </a:r>
            <a:r>
              <a:rPr b="1" lang="en-US" sz="2400">
                <a:latin typeface="Courier New"/>
                <a:ea typeface="Courier New"/>
                <a:cs typeface="Courier New"/>
                <a:sym typeface="Courier New"/>
              </a:rPr>
              <a:t>0</a:t>
            </a:r>
            <a:r>
              <a:rPr lang="en-US" sz="2400">
                <a:latin typeface="Courier New"/>
                <a:ea typeface="Courier New"/>
                <a:cs typeface="Courier New"/>
                <a:sym typeface="Courier New"/>
              </a:rPr>
              <a:t>     </a:t>
            </a:r>
            <a:r>
              <a:rPr b="1" lang="en-US" sz="2400">
                <a:latin typeface="Courier New"/>
                <a:ea typeface="Courier New"/>
                <a:cs typeface="Courier New"/>
                <a:sym typeface="Courier New"/>
              </a:rPr>
              <a:t>1</a:t>
            </a:r>
            <a:r>
              <a:rPr lang="en-US" sz="2400">
                <a:latin typeface="Courier New"/>
                <a:ea typeface="Courier New"/>
                <a:cs typeface="Courier New"/>
                <a:sym typeface="Courier New"/>
              </a:rPr>
              <a:t>       Which gate matches S? </a:t>
            </a:r>
            <a:r>
              <a:rPr b="1" lang="en-US" sz="2400">
                <a:latin typeface="Courier New"/>
                <a:ea typeface="Courier New"/>
                <a:cs typeface="Courier New"/>
                <a:sym typeface="Courier New"/>
              </a:rPr>
              <a:t>XOR</a:t>
            </a:r>
            <a:endParaRPr b="1" sz="2400">
              <a:latin typeface="Courier New"/>
              <a:ea typeface="Courier New"/>
              <a:cs typeface="Courier New"/>
              <a:sym typeface="Courier New"/>
            </a:endParaRPr>
          </a:p>
          <a:p>
            <a:pPr indent="-228600" lvl="0" marL="228600" rtl="0" algn="l">
              <a:spcBef>
                <a:spcPts val="720"/>
              </a:spcBef>
              <a:spcAft>
                <a:spcPts val="0"/>
              </a:spcAft>
              <a:buClr>
                <a:srgbClr val="7F7F7F"/>
              </a:buClr>
              <a:buSzPts val="2400"/>
              <a:buNone/>
            </a:pPr>
            <a:r>
              <a:rPr lang="en-US" sz="2400">
                <a:latin typeface="Courier New"/>
                <a:ea typeface="Courier New"/>
                <a:cs typeface="Courier New"/>
                <a:sym typeface="Courier New"/>
              </a:rPr>
              <a:t>1     1      </a:t>
            </a:r>
            <a:r>
              <a:rPr b="1" lang="en-US" sz="2400">
                <a:latin typeface="Courier New"/>
                <a:ea typeface="Courier New"/>
                <a:cs typeface="Courier New"/>
                <a:sym typeface="Courier New"/>
              </a:rPr>
              <a:t>1</a:t>
            </a:r>
            <a:r>
              <a:rPr lang="en-US" sz="2400">
                <a:latin typeface="Courier New"/>
                <a:ea typeface="Courier New"/>
                <a:cs typeface="Courier New"/>
                <a:sym typeface="Courier New"/>
              </a:rPr>
              <a:t>     </a:t>
            </a:r>
            <a:r>
              <a:rPr b="1" lang="en-US" sz="2400">
                <a:latin typeface="Courier New"/>
                <a:ea typeface="Courier New"/>
                <a:cs typeface="Courier New"/>
                <a:sym typeface="Courier New"/>
              </a:rPr>
              <a:t>0</a:t>
            </a:r>
            <a:r>
              <a:rPr lang="en-US" sz="2400">
                <a:latin typeface="Courier New"/>
                <a:ea typeface="Courier New"/>
                <a:cs typeface="Courier New"/>
                <a:sym typeface="Courier New"/>
              </a:rPr>
              <a:t>       </a:t>
            </a:r>
            <a:endParaRPr sz="2400" u="sng">
              <a:latin typeface="Courier New"/>
              <a:ea typeface="Courier New"/>
              <a:cs typeface="Courier New"/>
              <a:sym typeface="Courier New"/>
            </a:endParaRPr>
          </a:p>
        </p:txBody>
      </p:sp>
      <p:pic>
        <p:nvPicPr>
          <p:cNvPr descr="Image:Half-adder.svg" id="615" name="Google Shape;615;g307d80cb201_0_148">
            <a:hlinkClick r:id="rId3"/>
          </p:cNvPr>
          <p:cNvPicPr preferRelativeResize="0"/>
          <p:nvPr/>
        </p:nvPicPr>
        <p:blipFill rotWithShape="1">
          <a:blip r:embed="rId4">
            <a:alphaModFix/>
          </a:blip>
          <a:srcRect b="0" l="0" r="0" t="0"/>
          <a:stretch/>
        </p:blipFill>
        <p:spPr>
          <a:xfrm>
            <a:off x="7374525" y="1841509"/>
            <a:ext cx="3979278" cy="2571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0" st="0"/>
                                            </p:txEl>
                                          </p:spTgt>
                                        </p:tgtEl>
                                        <p:attrNameLst>
                                          <p:attrName>style.visibility</p:attrName>
                                        </p:attrNameLst>
                                      </p:cBhvr>
                                      <p:to>
                                        <p:strVal val="visible"/>
                                      </p:to>
                                    </p:set>
                                    <p:animEffect filter="fade" transition="in">
                                      <p:cBhvr>
                                        <p:cTn dur="500"/>
                                        <p:tgtEl>
                                          <p:spTgt spid="6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1" st="1"/>
                                            </p:txEl>
                                          </p:spTgt>
                                        </p:tgtEl>
                                        <p:attrNameLst>
                                          <p:attrName>style.visibility</p:attrName>
                                        </p:attrNameLst>
                                      </p:cBhvr>
                                      <p:to>
                                        <p:strVal val="visible"/>
                                      </p:to>
                                    </p:set>
                                    <p:animEffect filter="fade" transition="in">
                                      <p:cBhvr>
                                        <p:cTn dur="500"/>
                                        <p:tgtEl>
                                          <p:spTgt spid="6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2" st="2"/>
                                            </p:txEl>
                                          </p:spTgt>
                                        </p:tgtEl>
                                        <p:attrNameLst>
                                          <p:attrName>style.visibility</p:attrName>
                                        </p:attrNameLst>
                                      </p:cBhvr>
                                      <p:to>
                                        <p:strVal val="visible"/>
                                      </p:to>
                                    </p:set>
                                    <p:animEffect filter="fade" transition="in">
                                      <p:cBhvr>
                                        <p:cTn dur="500"/>
                                        <p:tgtEl>
                                          <p:spTgt spid="6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3" st="3"/>
                                            </p:txEl>
                                          </p:spTgt>
                                        </p:tgtEl>
                                        <p:attrNameLst>
                                          <p:attrName>style.visibility</p:attrName>
                                        </p:attrNameLst>
                                      </p:cBhvr>
                                      <p:to>
                                        <p:strVal val="visible"/>
                                      </p:to>
                                    </p:set>
                                    <p:animEffect filter="fade" transition="in">
                                      <p:cBhvr>
                                        <p:cTn dur="500"/>
                                        <p:tgtEl>
                                          <p:spTgt spid="6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4" st="4"/>
                                            </p:txEl>
                                          </p:spTgt>
                                        </p:tgtEl>
                                        <p:attrNameLst>
                                          <p:attrName>style.visibility</p:attrName>
                                        </p:attrNameLst>
                                      </p:cBhvr>
                                      <p:to>
                                        <p:strVal val="visible"/>
                                      </p:to>
                                    </p:set>
                                    <p:animEffect filter="fade" transition="in">
                                      <p:cBhvr>
                                        <p:cTn dur="500"/>
                                        <p:tgtEl>
                                          <p:spTgt spid="6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5" st="5"/>
                                            </p:txEl>
                                          </p:spTgt>
                                        </p:tgtEl>
                                        <p:attrNameLst>
                                          <p:attrName>style.visibility</p:attrName>
                                        </p:attrNameLst>
                                      </p:cBhvr>
                                      <p:to>
                                        <p:strVal val="visible"/>
                                      </p:to>
                                    </p:set>
                                    <p:animEffect filter="fade" transition="in">
                                      <p:cBhvr>
                                        <p:cTn dur="500"/>
                                        <p:tgtEl>
                                          <p:spTgt spid="6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6" st="6"/>
                                            </p:txEl>
                                          </p:spTgt>
                                        </p:tgtEl>
                                        <p:attrNameLst>
                                          <p:attrName>style.visibility</p:attrName>
                                        </p:attrNameLst>
                                      </p:cBhvr>
                                      <p:to>
                                        <p:strVal val="visible"/>
                                      </p:to>
                                    </p:set>
                                    <p:animEffect filter="fade" transition="in">
                                      <p:cBhvr>
                                        <p:cTn dur="500"/>
                                        <p:tgtEl>
                                          <p:spTgt spid="6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7" st="7"/>
                                            </p:txEl>
                                          </p:spTgt>
                                        </p:tgtEl>
                                        <p:attrNameLst>
                                          <p:attrName>style.visibility</p:attrName>
                                        </p:attrNameLst>
                                      </p:cBhvr>
                                      <p:to>
                                        <p:strVal val="visible"/>
                                      </p:to>
                                    </p:set>
                                    <p:animEffect filter="fade" transition="in">
                                      <p:cBhvr>
                                        <p:cTn dur="500"/>
                                        <p:tgtEl>
                                          <p:spTgt spid="61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8" st="8"/>
                                            </p:txEl>
                                          </p:spTgt>
                                        </p:tgtEl>
                                        <p:attrNameLst>
                                          <p:attrName>style.visibility</p:attrName>
                                        </p:attrNameLst>
                                      </p:cBhvr>
                                      <p:to>
                                        <p:strVal val="visible"/>
                                      </p:to>
                                    </p:set>
                                    <p:animEffect filter="fade" transition="in">
                                      <p:cBhvr>
                                        <p:cTn dur="500"/>
                                        <p:tgtEl>
                                          <p:spTgt spid="61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307d80cb201_0_129"/>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Half Adder Gate: Adding two bits</a:t>
            </a:r>
            <a:endParaRPr/>
          </a:p>
        </p:txBody>
      </p:sp>
      <p:sp>
        <p:nvSpPr>
          <p:cNvPr id="621" name="Google Shape;621;g307d80cb201_0_1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200"/>
              <a:buNone/>
            </a:pPr>
            <a:r>
              <a:rPr lang="en-US" sz="3200"/>
              <a:t>Inputs: A, B</a:t>
            </a:r>
            <a:endParaRPr/>
          </a:p>
          <a:p>
            <a:pPr indent="-228600" lvl="0" marL="228600" rtl="0" algn="l">
              <a:lnSpc>
                <a:spcPct val="90000"/>
              </a:lnSpc>
              <a:spcBef>
                <a:spcPts val="960"/>
              </a:spcBef>
              <a:spcAft>
                <a:spcPts val="0"/>
              </a:spcAft>
              <a:buClr>
                <a:srgbClr val="7F7F7F"/>
              </a:buClr>
              <a:buSzPts val="3200"/>
              <a:buNone/>
            </a:pPr>
            <a:r>
              <a:rPr lang="en-US" sz="3200"/>
              <a:t>S = Sum</a:t>
            </a:r>
            <a:endParaRPr/>
          </a:p>
          <a:p>
            <a:pPr indent="-228600" lvl="0" marL="228600" rtl="0" algn="l">
              <a:lnSpc>
                <a:spcPct val="90000"/>
              </a:lnSpc>
              <a:spcBef>
                <a:spcPts val="960"/>
              </a:spcBef>
              <a:spcAft>
                <a:spcPts val="0"/>
              </a:spcAft>
              <a:buClr>
                <a:srgbClr val="7F7F7F"/>
              </a:buClr>
              <a:buSzPts val="3200"/>
              <a:buNone/>
            </a:pPr>
            <a:r>
              <a:rPr lang="en-US" sz="3200"/>
              <a:t>C = Carry</a:t>
            </a:r>
            <a:endParaRPr/>
          </a:p>
          <a:p>
            <a:pPr indent="-228600" lvl="0" marL="228600" rtl="0" algn="l">
              <a:lnSpc>
                <a:spcPct val="90000"/>
              </a:lnSpc>
              <a:spcBef>
                <a:spcPts val="960"/>
              </a:spcBef>
              <a:spcAft>
                <a:spcPts val="0"/>
              </a:spcAft>
              <a:buClr>
                <a:srgbClr val="7F7F7F"/>
              </a:buClr>
              <a:buSzPts val="3200"/>
              <a:buNone/>
            </a:pPr>
            <a:r>
              <a:t/>
            </a:r>
            <a:endParaRPr sz="3200"/>
          </a:p>
          <a:p>
            <a:pPr indent="-228600" lvl="0" marL="228600" rtl="0" algn="l">
              <a:lnSpc>
                <a:spcPct val="90000"/>
              </a:lnSpc>
              <a:spcBef>
                <a:spcPts val="720"/>
              </a:spcBef>
              <a:spcAft>
                <a:spcPts val="0"/>
              </a:spcAft>
              <a:buClr>
                <a:srgbClr val="7F7F7F"/>
              </a:buClr>
              <a:buSzPts val="2400"/>
              <a:buNone/>
            </a:pPr>
            <a:r>
              <a:rPr b="1" lang="en-US" sz="2400" u="sng">
                <a:latin typeface="Courier New"/>
                <a:ea typeface="Courier New"/>
                <a:cs typeface="Courier New"/>
                <a:sym typeface="Courier New"/>
              </a:rPr>
              <a:t>A</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B</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2’s</a:t>
            </a:r>
            <a:r>
              <a:rPr b="1" lang="en-US" sz="2400">
                <a:latin typeface="Courier New"/>
                <a:ea typeface="Courier New"/>
                <a:cs typeface="Courier New"/>
                <a:sym typeface="Courier New"/>
              </a:rPr>
              <a:t>   </a:t>
            </a:r>
            <a:r>
              <a:rPr b="1" lang="en-US" sz="2400" u="sng">
                <a:latin typeface="Courier New"/>
                <a:ea typeface="Courier New"/>
                <a:cs typeface="Courier New"/>
                <a:sym typeface="Courier New"/>
              </a:rPr>
              <a:t>1’s</a:t>
            </a:r>
            <a:endParaRPr/>
          </a:p>
        </p:txBody>
      </p:sp>
      <p:pic>
        <p:nvPicPr>
          <p:cNvPr descr="Image:Half-adder.svg" id="622" name="Google Shape;622;g307d80cb201_0_129">
            <a:hlinkClick r:id="rId3"/>
          </p:cNvPr>
          <p:cNvPicPr preferRelativeResize="0"/>
          <p:nvPr/>
        </p:nvPicPr>
        <p:blipFill rotWithShape="1">
          <a:blip r:embed="rId4">
            <a:alphaModFix/>
          </a:blip>
          <a:srcRect b="0" l="0" r="0" t="0"/>
          <a:stretch/>
        </p:blipFill>
        <p:spPr>
          <a:xfrm>
            <a:off x="4899125" y="2037696"/>
            <a:ext cx="3979278" cy="2571226"/>
          </a:xfrm>
          <a:prstGeom prst="rect">
            <a:avLst/>
          </a:prstGeom>
          <a:noFill/>
          <a:ln>
            <a:noFill/>
          </a:ln>
        </p:spPr>
      </p:pic>
      <p:pic>
        <p:nvPicPr>
          <p:cNvPr id="623" name="Google Shape;623;g307d80cb201_0_129"/>
          <p:cNvPicPr preferRelativeResize="0"/>
          <p:nvPr/>
        </p:nvPicPr>
        <p:blipFill rotWithShape="1">
          <a:blip r:embed="rId5">
            <a:alphaModFix/>
          </a:blip>
          <a:srcRect b="0" l="0" r="0" t="0"/>
          <a:stretch/>
        </p:blipFill>
        <p:spPr>
          <a:xfrm>
            <a:off x="9934575" y="3404095"/>
            <a:ext cx="1419225" cy="1304925"/>
          </a:xfrm>
          <a:prstGeom prst="rect">
            <a:avLst/>
          </a:prstGeom>
          <a:noFill/>
          <a:ln>
            <a:noFill/>
          </a:ln>
        </p:spPr>
      </p:pic>
      <p:pic>
        <p:nvPicPr>
          <p:cNvPr id="624" name="Google Shape;624;g307d80cb201_0_129"/>
          <p:cNvPicPr preferRelativeResize="0"/>
          <p:nvPr/>
        </p:nvPicPr>
        <p:blipFill rotWithShape="1">
          <a:blip r:embed="rId6">
            <a:alphaModFix/>
          </a:blip>
          <a:srcRect b="0" l="0" r="0" t="0"/>
          <a:stretch/>
        </p:blipFill>
        <p:spPr>
          <a:xfrm>
            <a:off x="9934575" y="1956295"/>
            <a:ext cx="1409700" cy="130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0" st="0"/>
                                            </p:txEl>
                                          </p:spTgt>
                                        </p:tgtEl>
                                        <p:attrNameLst>
                                          <p:attrName>style.visibility</p:attrName>
                                        </p:attrNameLst>
                                      </p:cBhvr>
                                      <p:to>
                                        <p:strVal val="visible"/>
                                      </p:to>
                                    </p:set>
                                    <p:animEffect filter="fade" transition="in">
                                      <p:cBhvr>
                                        <p:cTn dur="500"/>
                                        <p:tgtEl>
                                          <p:spTgt spid="6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1" st="1"/>
                                            </p:txEl>
                                          </p:spTgt>
                                        </p:tgtEl>
                                        <p:attrNameLst>
                                          <p:attrName>style.visibility</p:attrName>
                                        </p:attrNameLst>
                                      </p:cBhvr>
                                      <p:to>
                                        <p:strVal val="visible"/>
                                      </p:to>
                                    </p:set>
                                    <p:animEffect filter="fade" transition="in">
                                      <p:cBhvr>
                                        <p:cTn dur="500"/>
                                        <p:tgtEl>
                                          <p:spTgt spid="6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2" st="2"/>
                                            </p:txEl>
                                          </p:spTgt>
                                        </p:tgtEl>
                                        <p:attrNameLst>
                                          <p:attrName>style.visibility</p:attrName>
                                        </p:attrNameLst>
                                      </p:cBhvr>
                                      <p:to>
                                        <p:strVal val="visible"/>
                                      </p:to>
                                    </p:set>
                                    <p:animEffect filter="fade" transition="in">
                                      <p:cBhvr>
                                        <p:cTn dur="500"/>
                                        <p:tgtEl>
                                          <p:spTgt spid="6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3" st="3"/>
                                            </p:txEl>
                                          </p:spTgt>
                                        </p:tgtEl>
                                        <p:attrNameLst>
                                          <p:attrName>style.visibility</p:attrName>
                                        </p:attrNameLst>
                                      </p:cBhvr>
                                      <p:to>
                                        <p:strVal val="visible"/>
                                      </p:to>
                                    </p:set>
                                    <p:animEffect filter="fade" transition="in">
                                      <p:cBhvr>
                                        <p:cTn dur="500"/>
                                        <p:tgtEl>
                                          <p:spTgt spid="6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xEl>
                                              <p:pRg end="4" st="4"/>
                                            </p:txEl>
                                          </p:spTgt>
                                        </p:tgtEl>
                                        <p:attrNameLst>
                                          <p:attrName>style.visibility</p:attrName>
                                        </p:attrNameLst>
                                      </p:cBhvr>
                                      <p:to>
                                        <p:strVal val="visible"/>
                                      </p:to>
                                    </p:set>
                                    <p:animEffect filter="fade" transition="in">
                                      <p:cBhvr>
                                        <p:cTn dur="500"/>
                                        <p:tgtEl>
                                          <p:spTgt spid="6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0"/>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Half Adder Gate: Adding two bits</a:t>
            </a:r>
            <a:endParaRPr/>
          </a:p>
        </p:txBody>
      </p:sp>
      <p:sp>
        <p:nvSpPr>
          <p:cNvPr id="630" name="Google Shape;630;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200"/>
              <a:buNone/>
            </a:pPr>
            <a:r>
              <a:rPr lang="en-US" sz="3200"/>
              <a:t>Inputs: A, B</a:t>
            </a:r>
            <a:endParaRPr/>
          </a:p>
          <a:p>
            <a:pPr indent="-228600" lvl="0" marL="228600" rtl="0" algn="l">
              <a:lnSpc>
                <a:spcPct val="90000"/>
              </a:lnSpc>
              <a:spcBef>
                <a:spcPts val="960"/>
              </a:spcBef>
              <a:spcAft>
                <a:spcPts val="0"/>
              </a:spcAft>
              <a:buClr>
                <a:srgbClr val="7F7F7F"/>
              </a:buClr>
              <a:buSzPts val="3200"/>
              <a:buNone/>
            </a:pPr>
            <a:r>
              <a:rPr lang="en-US" sz="3200"/>
              <a:t>S = Sum</a:t>
            </a:r>
            <a:endParaRPr/>
          </a:p>
          <a:p>
            <a:pPr indent="-228600" lvl="0" marL="228600" rtl="0" algn="l">
              <a:lnSpc>
                <a:spcPct val="90000"/>
              </a:lnSpc>
              <a:spcBef>
                <a:spcPts val="960"/>
              </a:spcBef>
              <a:spcAft>
                <a:spcPts val="0"/>
              </a:spcAft>
              <a:buClr>
                <a:srgbClr val="7F7F7F"/>
              </a:buClr>
              <a:buSzPts val="3200"/>
              <a:buNone/>
            </a:pPr>
            <a:r>
              <a:rPr lang="en-US" sz="3200"/>
              <a:t>C = Carry</a:t>
            </a:r>
            <a:endParaRPr/>
          </a:p>
          <a:p>
            <a:pPr indent="-228600" lvl="0" marL="228600" rtl="0" algn="l">
              <a:lnSpc>
                <a:spcPct val="90000"/>
              </a:lnSpc>
              <a:spcBef>
                <a:spcPts val="960"/>
              </a:spcBef>
              <a:spcAft>
                <a:spcPts val="0"/>
              </a:spcAft>
              <a:buClr>
                <a:srgbClr val="7F7F7F"/>
              </a:buClr>
              <a:buSzPts val="3200"/>
              <a:buNone/>
            </a:pPr>
            <a:r>
              <a:t/>
            </a:r>
            <a:endParaRPr sz="3200"/>
          </a:p>
          <a:p>
            <a:pPr indent="-228600" lvl="0" marL="228600" rtl="0" algn="l">
              <a:lnSpc>
                <a:spcPct val="90000"/>
              </a:lnSpc>
              <a:spcBef>
                <a:spcPts val="720"/>
              </a:spcBef>
              <a:spcAft>
                <a:spcPts val="0"/>
              </a:spcAft>
              <a:buClr>
                <a:srgbClr val="7F7F7F"/>
              </a:buClr>
              <a:buSzPts val="2400"/>
              <a:buNone/>
            </a:pPr>
            <a:r>
              <a:rPr b="1" lang="en-US" sz="2400" u="sng">
                <a:latin typeface="Courier New"/>
                <a:ea typeface="Courier New"/>
                <a:cs typeface="Courier New"/>
                <a:sym typeface="Courier New"/>
              </a:rPr>
              <a:t>A</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B</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2’s</a:t>
            </a:r>
            <a:r>
              <a:rPr b="1" lang="en-US" sz="2400">
                <a:latin typeface="Courier New"/>
                <a:ea typeface="Courier New"/>
                <a:cs typeface="Courier New"/>
                <a:sym typeface="Courier New"/>
              </a:rPr>
              <a:t>   </a:t>
            </a:r>
            <a:r>
              <a:rPr b="1" lang="en-US" sz="2400" u="sng">
                <a:latin typeface="Courier New"/>
                <a:ea typeface="Courier New"/>
                <a:cs typeface="Courier New"/>
                <a:sym typeface="Courier New"/>
              </a:rPr>
              <a:t>1’s</a:t>
            </a:r>
            <a:endParaRPr/>
          </a:p>
          <a:p>
            <a:pPr indent="-228600" lvl="0" marL="228600" rtl="0" algn="l">
              <a:lnSpc>
                <a:spcPct val="90000"/>
              </a:lnSpc>
              <a:spcBef>
                <a:spcPts val="720"/>
              </a:spcBef>
              <a:spcAft>
                <a:spcPts val="0"/>
              </a:spcAft>
              <a:buClr>
                <a:srgbClr val="7F7F7F"/>
              </a:buClr>
              <a:buSzPts val="2400"/>
              <a:buNone/>
            </a:pPr>
            <a:r>
              <a:rPr b="1" lang="en-US" sz="2400">
                <a:latin typeface="Courier New"/>
                <a:ea typeface="Courier New"/>
                <a:cs typeface="Courier New"/>
                <a:sym typeface="Courier New"/>
              </a:rPr>
              <a:t>0  +  0  =   0     0</a:t>
            </a:r>
            <a:endParaRPr/>
          </a:p>
        </p:txBody>
      </p:sp>
      <p:pic>
        <p:nvPicPr>
          <p:cNvPr descr="Image:Half-adder.svg" id="631" name="Google Shape;631;p30">
            <a:hlinkClick r:id="rId3"/>
          </p:cNvPr>
          <p:cNvPicPr preferRelativeResize="0"/>
          <p:nvPr/>
        </p:nvPicPr>
        <p:blipFill rotWithShape="1">
          <a:blip r:embed="rId4">
            <a:alphaModFix/>
          </a:blip>
          <a:srcRect b="0" l="0" r="0" t="0"/>
          <a:stretch/>
        </p:blipFill>
        <p:spPr>
          <a:xfrm>
            <a:off x="5030829" y="1975607"/>
            <a:ext cx="3979278" cy="2571226"/>
          </a:xfrm>
          <a:prstGeom prst="rect">
            <a:avLst/>
          </a:prstGeom>
          <a:noFill/>
          <a:ln>
            <a:noFill/>
          </a:ln>
        </p:spPr>
      </p:pic>
      <p:pic>
        <p:nvPicPr>
          <p:cNvPr id="632" name="Google Shape;632;p30"/>
          <p:cNvPicPr preferRelativeResize="0"/>
          <p:nvPr/>
        </p:nvPicPr>
        <p:blipFill rotWithShape="1">
          <a:blip r:embed="rId5">
            <a:alphaModFix/>
          </a:blip>
          <a:srcRect b="0" l="0" r="0" t="0"/>
          <a:stretch/>
        </p:blipFill>
        <p:spPr>
          <a:xfrm>
            <a:off x="9934575" y="3404095"/>
            <a:ext cx="1419225" cy="1304925"/>
          </a:xfrm>
          <a:prstGeom prst="rect">
            <a:avLst/>
          </a:prstGeom>
          <a:noFill/>
          <a:ln>
            <a:noFill/>
          </a:ln>
        </p:spPr>
      </p:pic>
      <p:pic>
        <p:nvPicPr>
          <p:cNvPr id="633" name="Google Shape;633;p30"/>
          <p:cNvPicPr preferRelativeResize="0"/>
          <p:nvPr/>
        </p:nvPicPr>
        <p:blipFill rotWithShape="1">
          <a:blip r:embed="rId6">
            <a:alphaModFix/>
          </a:blip>
          <a:srcRect b="0" l="0" r="0" t="0"/>
          <a:stretch/>
        </p:blipFill>
        <p:spPr>
          <a:xfrm>
            <a:off x="9934575" y="1956295"/>
            <a:ext cx="1409700" cy="1304925"/>
          </a:xfrm>
          <a:prstGeom prst="rect">
            <a:avLst/>
          </a:prstGeom>
          <a:noFill/>
          <a:ln>
            <a:noFill/>
          </a:ln>
        </p:spPr>
      </p:pic>
      <p:sp>
        <p:nvSpPr>
          <p:cNvPr id="634" name="Google Shape;634;p30"/>
          <p:cNvSpPr/>
          <p:nvPr/>
        </p:nvSpPr>
        <p:spPr>
          <a:xfrm>
            <a:off x="10040815" y="2347546"/>
            <a:ext cx="1186962" cy="202223"/>
          </a:xfrm>
          <a:prstGeom prst="rect">
            <a:avLst/>
          </a:pr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sp>
        <p:nvSpPr>
          <p:cNvPr id="635" name="Google Shape;635;p30"/>
          <p:cNvSpPr/>
          <p:nvPr/>
        </p:nvSpPr>
        <p:spPr>
          <a:xfrm>
            <a:off x="10050706" y="3799071"/>
            <a:ext cx="1186962" cy="202223"/>
          </a:xfrm>
          <a:prstGeom prst="rect">
            <a:avLst/>
          </a:pr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sp>
        <p:nvSpPr>
          <p:cNvPr id="636" name="Google Shape;636;p30"/>
          <p:cNvSpPr txBox="1"/>
          <p:nvPr/>
        </p:nvSpPr>
        <p:spPr>
          <a:xfrm>
            <a:off x="5568461" y="1986992"/>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0 🡪</a:t>
            </a:r>
            <a:endParaRPr b="1" sz="2400">
              <a:solidFill>
                <a:srgbClr val="D24726"/>
              </a:solidFill>
              <a:latin typeface="Courier New"/>
              <a:ea typeface="Courier New"/>
              <a:cs typeface="Courier New"/>
              <a:sym typeface="Courier New"/>
            </a:endParaRPr>
          </a:p>
        </p:txBody>
      </p:sp>
      <p:sp>
        <p:nvSpPr>
          <p:cNvPr id="637" name="Google Shape;637;p30"/>
          <p:cNvSpPr txBox="1"/>
          <p:nvPr/>
        </p:nvSpPr>
        <p:spPr>
          <a:xfrm>
            <a:off x="5570659" y="2448657"/>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0 🡪</a:t>
            </a:r>
            <a:endParaRPr b="1" sz="2400">
              <a:solidFill>
                <a:srgbClr val="D24726"/>
              </a:solidFill>
              <a:latin typeface="Courier New"/>
              <a:ea typeface="Courier New"/>
              <a:cs typeface="Courier New"/>
              <a:sym typeface="Courier New"/>
            </a:endParaRPr>
          </a:p>
        </p:txBody>
      </p:sp>
      <p:sp>
        <p:nvSpPr>
          <p:cNvPr id="638" name="Google Shape;638;p30"/>
          <p:cNvSpPr txBox="1"/>
          <p:nvPr/>
        </p:nvSpPr>
        <p:spPr>
          <a:xfrm>
            <a:off x="8147538" y="2116713"/>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0 </a:t>
            </a:r>
            <a:endParaRPr sz="1800">
              <a:solidFill>
                <a:schemeClr val="dk1"/>
              </a:solidFill>
              <a:latin typeface="Calibri"/>
              <a:ea typeface="Calibri"/>
              <a:cs typeface="Calibri"/>
              <a:sym typeface="Calibri"/>
            </a:endParaRPr>
          </a:p>
        </p:txBody>
      </p:sp>
      <p:sp>
        <p:nvSpPr>
          <p:cNvPr id="639" name="Google Shape;639;p30"/>
          <p:cNvSpPr txBox="1"/>
          <p:nvPr/>
        </p:nvSpPr>
        <p:spPr>
          <a:xfrm>
            <a:off x="8144606" y="3379881"/>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0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1"/>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Half Adder Gate: Adding two bits</a:t>
            </a:r>
            <a:endParaRPr/>
          </a:p>
        </p:txBody>
      </p:sp>
      <p:sp>
        <p:nvSpPr>
          <p:cNvPr id="645" name="Google Shape;645;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200"/>
              <a:buNone/>
            </a:pPr>
            <a:r>
              <a:rPr lang="en-US" sz="3200"/>
              <a:t>Inputs: A, B</a:t>
            </a:r>
            <a:endParaRPr/>
          </a:p>
          <a:p>
            <a:pPr indent="-228600" lvl="0" marL="228600" rtl="0" algn="l">
              <a:lnSpc>
                <a:spcPct val="90000"/>
              </a:lnSpc>
              <a:spcBef>
                <a:spcPts val="960"/>
              </a:spcBef>
              <a:spcAft>
                <a:spcPts val="0"/>
              </a:spcAft>
              <a:buClr>
                <a:srgbClr val="7F7F7F"/>
              </a:buClr>
              <a:buSzPts val="3200"/>
              <a:buNone/>
            </a:pPr>
            <a:r>
              <a:rPr lang="en-US" sz="3200"/>
              <a:t>S = Sum</a:t>
            </a:r>
            <a:endParaRPr/>
          </a:p>
          <a:p>
            <a:pPr indent="-228600" lvl="0" marL="228600" rtl="0" algn="l">
              <a:lnSpc>
                <a:spcPct val="90000"/>
              </a:lnSpc>
              <a:spcBef>
                <a:spcPts val="960"/>
              </a:spcBef>
              <a:spcAft>
                <a:spcPts val="0"/>
              </a:spcAft>
              <a:buClr>
                <a:srgbClr val="7F7F7F"/>
              </a:buClr>
              <a:buSzPts val="3200"/>
              <a:buNone/>
            </a:pPr>
            <a:r>
              <a:rPr lang="en-US" sz="3200"/>
              <a:t>C = Carry</a:t>
            </a:r>
            <a:endParaRPr/>
          </a:p>
          <a:p>
            <a:pPr indent="-228600" lvl="0" marL="228600" rtl="0" algn="l">
              <a:lnSpc>
                <a:spcPct val="90000"/>
              </a:lnSpc>
              <a:spcBef>
                <a:spcPts val="960"/>
              </a:spcBef>
              <a:spcAft>
                <a:spcPts val="0"/>
              </a:spcAft>
              <a:buClr>
                <a:srgbClr val="7F7F7F"/>
              </a:buClr>
              <a:buSzPts val="3200"/>
              <a:buNone/>
            </a:pPr>
            <a:r>
              <a:t/>
            </a:r>
            <a:endParaRPr sz="3200"/>
          </a:p>
          <a:p>
            <a:pPr indent="-228600" lvl="0" marL="228600" rtl="0" algn="l">
              <a:lnSpc>
                <a:spcPct val="90000"/>
              </a:lnSpc>
              <a:spcBef>
                <a:spcPts val="720"/>
              </a:spcBef>
              <a:spcAft>
                <a:spcPts val="0"/>
              </a:spcAft>
              <a:buClr>
                <a:srgbClr val="7F7F7F"/>
              </a:buClr>
              <a:buSzPts val="2400"/>
              <a:buNone/>
            </a:pPr>
            <a:r>
              <a:rPr b="1" lang="en-US" sz="2400" u="sng">
                <a:latin typeface="Courier New"/>
                <a:ea typeface="Courier New"/>
                <a:cs typeface="Courier New"/>
                <a:sym typeface="Courier New"/>
              </a:rPr>
              <a:t>A</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B</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2’s</a:t>
            </a:r>
            <a:r>
              <a:rPr b="1" lang="en-US" sz="2400">
                <a:latin typeface="Courier New"/>
                <a:ea typeface="Courier New"/>
                <a:cs typeface="Courier New"/>
                <a:sym typeface="Courier New"/>
              </a:rPr>
              <a:t>   </a:t>
            </a:r>
            <a:r>
              <a:rPr b="1" lang="en-US" sz="2400" u="sng">
                <a:latin typeface="Courier New"/>
                <a:ea typeface="Courier New"/>
                <a:cs typeface="Courier New"/>
                <a:sym typeface="Courier New"/>
              </a:rPr>
              <a:t>1’s</a:t>
            </a:r>
            <a:endParaRPr/>
          </a:p>
          <a:p>
            <a:pPr indent="-228600" lvl="0" marL="228600" rtl="0" algn="l">
              <a:lnSpc>
                <a:spcPct val="90000"/>
              </a:lnSpc>
              <a:spcBef>
                <a:spcPts val="720"/>
              </a:spcBef>
              <a:spcAft>
                <a:spcPts val="0"/>
              </a:spcAft>
              <a:buClr>
                <a:srgbClr val="7F7F7F"/>
              </a:buClr>
              <a:buSzPts val="2400"/>
              <a:buNone/>
            </a:pPr>
            <a:r>
              <a:rPr b="1" lang="en-US" sz="2400">
                <a:latin typeface="Courier New"/>
                <a:ea typeface="Courier New"/>
                <a:cs typeface="Courier New"/>
                <a:sym typeface="Courier New"/>
              </a:rPr>
              <a:t>0  +  1  =   0     1</a:t>
            </a:r>
            <a:endParaRPr/>
          </a:p>
        </p:txBody>
      </p:sp>
      <p:pic>
        <p:nvPicPr>
          <p:cNvPr descr="Image:Half-adder.svg" id="646" name="Google Shape;646;p31">
            <a:hlinkClick r:id="rId3"/>
          </p:cNvPr>
          <p:cNvPicPr preferRelativeResize="0"/>
          <p:nvPr/>
        </p:nvPicPr>
        <p:blipFill rotWithShape="1">
          <a:blip r:embed="rId4">
            <a:alphaModFix/>
          </a:blip>
          <a:srcRect b="0" l="0" r="0" t="0"/>
          <a:stretch/>
        </p:blipFill>
        <p:spPr>
          <a:xfrm>
            <a:off x="5030829" y="1975607"/>
            <a:ext cx="3979278" cy="2571226"/>
          </a:xfrm>
          <a:prstGeom prst="rect">
            <a:avLst/>
          </a:prstGeom>
          <a:noFill/>
          <a:ln>
            <a:noFill/>
          </a:ln>
        </p:spPr>
      </p:pic>
      <p:pic>
        <p:nvPicPr>
          <p:cNvPr id="647" name="Google Shape;647;p31"/>
          <p:cNvPicPr preferRelativeResize="0"/>
          <p:nvPr/>
        </p:nvPicPr>
        <p:blipFill rotWithShape="1">
          <a:blip r:embed="rId5">
            <a:alphaModFix/>
          </a:blip>
          <a:srcRect b="0" l="0" r="0" t="0"/>
          <a:stretch/>
        </p:blipFill>
        <p:spPr>
          <a:xfrm>
            <a:off x="9934575" y="3404095"/>
            <a:ext cx="1419225" cy="1304925"/>
          </a:xfrm>
          <a:prstGeom prst="rect">
            <a:avLst/>
          </a:prstGeom>
          <a:noFill/>
          <a:ln>
            <a:noFill/>
          </a:ln>
        </p:spPr>
      </p:pic>
      <p:pic>
        <p:nvPicPr>
          <p:cNvPr id="648" name="Google Shape;648;p31"/>
          <p:cNvPicPr preferRelativeResize="0"/>
          <p:nvPr/>
        </p:nvPicPr>
        <p:blipFill rotWithShape="1">
          <a:blip r:embed="rId6">
            <a:alphaModFix/>
          </a:blip>
          <a:srcRect b="0" l="0" r="0" t="0"/>
          <a:stretch/>
        </p:blipFill>
        <p:spPr>
          <a:xfrm>
            <a:off x="9934575" y="1956295"/>
            <a:ext cx="1409700" cy="1304925"/>
          </a:xfrm>
          <a:prstGeom prst="rect">
            <a:avLst/>
          </a:prstGeom>
          <a:noFill/>
          <a:ln>
            <a:noFill/>
          </a:ln>
        </p:spPr>
      </p:pic>
      <p:sp>
        <p:nvSpPr>
          <p:cNvPr id="649" name="Google Shape;649;p31"/>
          <p:cNvSpPr/>
          <p:nvPr/>
        </p:nvSpPr>
        <p:spPr>
          <a:xfrm>
            <a:off x="10035591" y="2522755"/>
            <a:ext cx="1186962" cy="202223"/>
          </a:xfrm>
          <a:prstGeom prst="rect">
            <a:avLst/>
          </a:pr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sp>
        <p:nvSpPr>
          <p:cNvPr id="650" name="Google Shape;650;p31"/>
          <p:cNvSpPr/>
          <p:nvPr/>
        </p:nvSpPr>
        <p:spPr>
          <a:xfrm>
            <a:off x="10035591" y="3974918"/>
            <a:ext cx="1186962" cy="202223"/>
          </a:xfrm>
          <a:prstGeom prst="rect">
            <a:avLst/>
          </a:pr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sp>
        <p:nvSpPr>
          <p:cNvPr id="651" name="Google Shape;651;p31"/>
          <p:cNvSpPr txBox="1"/>
          <p:nvPr/>
        </p:nvSpPr>
        <p:spPr>
          <a:xfrm>
            <a:off x="5568461" y="1986992"/>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0 🡪</a:t>
            </a:r>
            <a:endParaRPr b="1" sz="2400">
              <a:solidFill>
                <a:srgbClr val="D24726"/>
              </a:solidFill>
              <a:latin typeface="Courier New"/>
              <a:ea typeface="Courier New"/>
              <a:cs typeface="Courier New"/>
              <a:sym typeface="Courier New"/>
            </a:endParaRPr>
          </a:p>
        </p:txBody>
      </p:sp>
      <p:sp>
        <p:nvSpPr>
          <p:cNvPr id="652" name="Google Shape;652;p31"/>
          <p:cNvSpPr txBox="1"/>
          <p:nvPr/>
        </p:nvSpPr>
        <p:spPr>
          <a:xfrm>
            <a:off x="5570659" y="2448657"/>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1 🡪</a:t>
            </a:r>
            <a:endParaRPr b="1" sz="2400">
              <a:solidFill>
                <a:srgbClr val="D24726"/>
              </a:solidFill>
              <a:latin typeface="Courier New"/>
              <a:ea typeface="Courier New"/>
              <a:cs typeface="Courier New"/>
              <a:sym typeface="Courier New"/>
            </a:endParaRPr>
          </a:p>
        </p:txBody>
      </p:sp>
      <p:sp>
        <p:nvSpPr>
          <p:cNvPr id="653" name="Google Shape;653;p31"/>
          <p:cNvSpPr txBox="1"/>
          <p:nvPr/>
        </p:nvSpPr>
        <p:spPr>
          <a:xfrm>
            <a:off x="8147538" y="2116713"/>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1 </a:t>
            </a:r>
            <a:endParaRPr sz="1800">
              <a:solidFill>
                <a:schemeClr val="dk1"/>
              </a:solidFill>
              <a:latin typeface="Calibri"/>
              <a:ea typeface="Calibri"/>
              <a:cs typeface="Calibri"/>
              <a:sym typeface="Calibri"/>
            </a:endParaRPr>
          </a:p>
        </p:txBody>
      </p:sp>
      <p:sp>
        <p:nvSpPr>
          <p:cNvPr id="654" name="Google Shape;654;p31"/>
          <p:cNvSpPr txBox="1"/>
          <p:nvPr/>
        </p:nvSpPr>
        <p:spPr>
          <a:xfrm>
            <a:off x="8144606" y="3379881"/>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0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32"/>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Half Adder Gate: Adding two bits</a:t>
            </a:r>
            <a:endParaRPr/>
          </a:p>
        </p:txBody>
      </p:sp>
      <p:sp>
        <p:nvSpPr>
          <p:cNvPr id="660" name="Google Shape;660;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200"/>
              <a:buNone/>
            </a:pPr>
            <a:r>
              <a:rPr lang="en-US" sz="3200"/>
              <a:t>Inputs: A, B</a:t>
            </a:r>
            <a:endParaRPr/>
          </a:p>
          <a:p>
            <a:pPr indent="-228600" lvl="0" marL="228600" rtl="0" algn="l">
              <a:lnSpc>
                <a:spcPct val="90000"/>
              </a:lnSpc>
              <a:spcBef>
                <a:spcPts val="960"/>
              </a:spcBef>
              <a:spcAft>
                <a:spcPts val="0"/>
              </a:spcAft>
              <a:buClr>
                <a:srgbClr val="7F7F7F"/>
              </a:buClr>
              <a:buSzPts val="3200"/>
              <a:buNone/>
            </a:pPr>
            <a:r>
              <a:rPr lang="en-US" sz="3200"/>
              <a:t>S = Sum</a:t>
            </a:r>
            <a:endParaRPr/>
          </a:p>
          <a:p>
            <a:pPr indent="-228600" lvl="0" marL="228600" rtl="0" algn="l">
              <a:lnSpc>
                <a:spcPct val="90000"/>
              </a:lnSpc>
              <a:spcBef>
                <a:spcPts val="960"/>
              </a:spcBef>
              <a:spcAft>
                <a:spcPts val="0"/>
              </a:spcAft>
              <a:buClr>
                <a:srgbClr val="7F7F7F"/>
              </a:buClr>
              <a:buSzPts val="3200"/>
              <a:buNone/>
            </a:pPr>
            <a:r>
              <a:rPr lang="en-US" sz="3200"/>
              <a:t>C = Carry</a:t>
            </a:r>
            <a:endParaRPr/>
          </a:p>
          <a:p>
            <a:pPr indent="-228600" lvl="0" marL="228600" rtl="0" algn="l">
              <a:lnSpc>
                <a:spcPct val="90000"/>
              </a:lnSpc>
              <a:spcBef>
                <a:spcPts val="960"/>
              </a:spcBef>
              <a:spcAft>
                <a:spcPts val="0"/>
              </a:spcAft>
              <a:buClr>
                <a:srgbClr val="7F7F7F"/>
              </a:buClr>
              <a:buSzPts val="3200"/>
              <a:buNone/>
            </a:pPr>
            <a:r>
              <a:t/>
            </a:r>
            <a:endParaRPr sz="3200"/>
          </a:p>
          <a:p>
            <a:pPr indent="-228600" lvl="0" marL="228600" rtl="0" algn="l">
              <a:lnSpc>
                <a:spcPct val="90000"/>
              </a:lnSpc>
              <a:spcBef>
                <a:spcPts val="720"/>
              </a:spcBef>
              <a:spcAft>
                <a:spcPts val="0"/>
              </a:spcAft>
              <a:buClr>
                <a:srgbClr val="7F7F7F"/>
              </a:buClr>
              <a:buSzPts val="2400"/>
              <a:buNone/>
            </a:pPr>
            <a:r>
              <a:rPr b="1" lang="en-US" sz="2400" u="sng">
                <a:latin typeface="Courier New"/>
                <a:ea typeface="Courier New"/>
                <a:cs typeface="Courier New"/>
                <a:sym typeface="Courier New"/>
              </a:rPr>
              <a:t>A</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B</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2’s</a:t>
            </a:r>
            <a:r>
              <a:rPr b="1" lang="en-US" sz="2400">
                <a:latin typeface="Courier New"/>
                <a:ea typeface="Courier New"/>
                <a:cs typeface="Courier New"/>
                <a:sym typeface="Courier New"/>
              </a:rPr>
              <a:t>   </a:t>
            </a:r>
            <a:r>
              <a:rPr b="1" lang="en-US" sz="2400" u="sng">
                <a:latin typeface="Courier New"/>
                <a:ea typeface="Courier New"/>
                <a:cs typeface="Courier New"/>
                <a:sym typeface="Courier New"/>
              </a:rPr>
              <a:t>1’s</a:t>
            </a:r>
            <a:endParaRPr/>
          </a:p>
          <a:p>
            <a:pPr indent="-228600" lvl="0" marL="228600" rtl="0" algn="l">
              <a:lnSpc>
                <a:spcPct val="90000"/>
              </a:lnSpc>
              <a:spcBef>
                <a:spcPts val="720"/>
              </a:spcBef>
              <a:spcAft>
                <a:spcPts val="0"/>
              </a:spcAft>
              <a:buClr>
                <a:srgbClr val="7F7F7F"/>
              </a:buClr>
              <a:buSzPts val="2400"/>
              <a:buNone/>
            </a:pPr>
            <a:r>
              <a:rPr b="1" lang="en-US" sz="2400">
                <a:latin typeface="Courier New"/>
                <a:ea typeface="Courier New"/>
                <a:cs typeface="Courier New"/>
                <a:sym typeface="Courier New"/>
              </a:rPr>
              <a:t>1  +  0  =   0     1</a:t>
            </a:r>
            <a:endParaRPr/>
          </a:p>
        </p:txBody>
      </p:sp>
      <p:pic>
        <p:nvPicPr>
          <p:cNvPr descr="Image:Half-adder.svg" id="661" name="Google Shape;661;p32">
            <a:hlinkClick r:id="rId3"/>
          </p:cNvPr>
          <p:cNvPicPr preferRelativeResize="0"/>
          <p:nvPr/>
        </p:nvPicPr>
        <p:blipFill rotWithShape="1">
          <a:blip r:embed="rId4">
            <a:alphaModFix/>
          </a:blip>
          <a:srcRect b="0" l="0" r="0" t="0"/>
          <a:stretch/>
        </p:blipFill>
        <p:spPr>
          <a:xfrm>
            <a:off x="5030829" y="1975607"/>
            <a:ext cx="3979278" cy="2571226"/>
          </a:xfrm>
          <a:prstGeom prst="rect">
            <a:avLst/>
          </a:prstGeom>
          <a:noFill/>
          <a:ln>
            <a:noFill/>
          </a:ln>
        </p:spPr>
      </p:pic>
      <p:pic>
        <p:nvPicPr>
          <p:cNvPr id="662" name="Google Shape;662;p32"/>
          <p:cNvPicPr preferRelativeResize="0"/>
          <p:nvPr/>
        </p:nvPicPr>
        <p:blipFill rotWithShape="1">
          <a:blip r:embed="rId5">
            <a:alphaModFix/>
          </a:blip>
          <a:srcRect b="0" l="0" r="0" t="0"/>
          <a:stretch/>
        </p:blipFill>
        <p:spPr>
          <a:xfrm>
            <a:off x="9934575" y="3404095"/>
            <a:ext cx="1419225" cy="1304925"/>
          </a:xfrm>
          <a:prstGeom prst="rect">
            <a:avLst/>
          </a:prstGeom>
          <a:noFill/>
          <a:ln>
            <a:noFill/>
          </a:ln>
        </p:spPr>
      </p:pic>
      <p:pic>
        <p:nvPicPr>
          <p:cNvPr id="663" name="Google Shape;663;p32"/>
          <p:cNvPicPr preferRelativeResize="0"/>
          <p:nvPr/>
        </p:nvPicPr>
        <p:blipFill rotWithShape="1">
          <a:blip r:embed="rId6">
            <a:alphaModFix/>
          </a:blip>
          <a:srcRect b="0" l="0" r="0" t="0"/>
          <a:stretch/>
        </p:blipFill>
        <p:spPr>
          <a:xfrm>
            <a:off x="9934575" y="1956295"/>
            <a:ext cx="1409700" cy="1304925"/>
          </a:xfrm>
          <a:prstGeom prst="rect">
            <a:avLst/>
          </a:prstGeom>
          <a:noFill/>
          <a:ln>
            <a:noFill/>
          </a:ln>
        </p:spPr>
      </p:pic>
      <p:sp>
        <p:nvSpPr>
          <p:cNvPr id="664" name="Google Shape;664;p32"/>
          <p:cNvSpPr/>
          <p:nvPr/>
        </p:nvSpPr>
        <p:spPr>
          <a:xfrm>
            <a:off x="10035591" y="2708099"/>
            <a:ext cx="1186962" cy="202223"/>
          </a:xfrm>
          <a:prstGeom prst="rect">
            <a:avLst/>
          </a:pr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sp>
        <p:nvSpPr>
          <p:cNvPr id="665" name="Google Shape;665;p32"/>
          <p:cNvSpPr/>
          <p:nvPr/>
        </p:nvSpPr>
        <p:spPr>
          <a:xfrm>
            <a:off x="10035591" y="4168349"/>
            <a:ext cx="1186962" cy="202223"/>
          </a:xfrm>
          <a:prstGeom prst="rect">
            <a:avLst/>
          </a:pr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sp>
        <p:nvSpPr>
          <p:cNvPr id="666" name="Google Shape;666;p32"/>
          <p:cNvSpPr txBox="1"/>
          <p:nvPr/>
        </p:nvSpPr>
        <p:spPr>
          <a:xfrm>
            <a:off x="5568461" y="1986992"/>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1 🡪</a:t>
            </a:r>
            <a:endParaRPr b="1" sz="2400">
              <a:solidFill>
                <a:srgbClr val="D24726"/>
              </a:solidFill>
              <a:latin typeface="Courier New"/>
              <a:ea typeface="Courier New"/>
              <a:cs typeface="Courier New"/>
              <a:sym typeface="Courier New"/>
            </a:endParaRPr>
          </a:p>
        </p:txBody>
      </p:sp>
      <p:sp>
        <p:nvSpPr>
          <p:cNvPr id="667" name="Google Shape;667;p32"/>
          <p:cNvSpPr txBox="1"/>
          <p:nvPr/>
        </p:nvSpPr>
        <p:spPr>
          <a:xfrm>
            <a:off x="5570659" y="2448657"/>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0 🡪</a:t>
            </a:r>
            <a:endParaRPr b="1" sz="2400">
              <a:solidFill>
                <a:srgbClr val="D24726"/>
              </a:solidFill>
              <a:latin typeface="Courier New"/>
              <a:ea typeface="Courier New"/>
              <a:cs typeface="Courier New"/>
              <a:sym typeface="Courier New"/>
            </a:endParaRPr>
          </a:p>
        </p:txBody>
      </p:sp>
      <p:sp>
        <p:nvSpPr>
          <p:cNvPr id="668" name="Google Shape;668;p32"/>
          <p:cNvSpPr txBox="1"/>
          <p:nvPr/>
        </p:nvSpPr>
        <p:spPr>
          <a:xfrm>
            <a:off x="8147538" y="2116713"/>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1 </a:t>
            </a:r>
            <a:endParaRPr sz="1800">
              <a:solidFill>
                <a:schemeClr val="dk1"/>
              </a:solidFill>
              <a:latin typeface="Calibri"/>
              <a:ea typeface="Calibri"/>
              <a:cs typeface="Calibri"/>
              <a:sym typeface="Calibri"/>
            </a:endParaRPr>
          </a:p>
        </p:txBody>
      </p:sp>
      <p:sp>
        <p:nvSpPr>
          <p:cNvPr id="669" name="Google Shape;669;p32"/>
          <p:cNvSpPr txBox="1"/>
          <p:nvPr/>
        </p:nvSpPr>
        <p:spPr>
          <a:xfrm>
            <a:off x="8144606" y="3379881"/>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0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5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500"/>
                                        <p:tgtEl>
                                          <p:spTgt spid="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500"/>
                                        <p:tgtEl>
                                          <p:spTgt spid="6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33"/>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Half Adder Gate: Adding two bits</a:t>
            </a:r>
            <a:endParaRPr/>
          </a:p>
        </p:txBody>
      </p:sp>
      <p:sp>
        <p:nvSpPr>
          <p:cNvPr id="675" name="Google Shape;675;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7F7F7F"/>
              </a:buClr>
              <a:buSzPts val="3200"/>
              <a:buNone/>
            </a:pPr>
            <a:r>
              <a:rPr lang="en-US" sz="3200"/>
              <a:t>Inputs: A, B</a:t>
            </a:r>
            <a:endParaRPr/>
          </a:p>
          <a:p>
            <a:pPr indent="-228600" lvl="0" marL="228600" rtl="0" algn="l">
              <a:lnSpc>
                <a:spcPct val="90000"/>
              </a:lnSpc>
              <a:spcBef>
                <a:spcPts val="960"/>
              </a:spcBef>
              <a:spcAft>
                <a:spcPts val="0"/>
              </a:spcAft>
              <a:buClr>
                <a:srgbClr val="7F7F7F"/>
              </a:buClr>
              <a:buSzPts val="3200"/>
              <a:buNone/>
            </a:pPr>
            <a:r>
              <a:rPr lang="en-US" sz="3200"/>
              <a:t>S = Sum</a:t>
            </a:r>
            <a:endParaRPr/>
          </a:p>
          <a:p>
            <a:pPr indent="-228600" lvl="0" marL="228600" rtl="0" algn="l">
              <a:lnSpc>
                <a:spcPct val="90000"/>
              </a:lnSpc>
              <a:spcBef>
                <a:spcPts val="960"/>
              </a:spcBef>
              <a:spcAft>
                <a:spcPts val="0"/>
              </a:spcAft>
              <a:buClr>
                <a:srgbClr val="7F7F7F"/>
              </a:buClr>
              <a:buSzPts val="3200"/>
              <a:buNone/>
            </a:pPr>
            <a:r>
              <a:rPr lang="en-US" sz="3200"/>
              <a:t>C = Carry</a:t>
            </a:r>
            <a:endParaRPr/>
          </a:p>
          <a:p>
            <a:pPr indent="-228600" lvl="0" marL="228600" rtl="0" algn="l">
              <a:lnSpc>
                <a:spcPct val="90000"/>
              </a:lnSpc>
              <a:spcBef>
                <a:spcPts val="960"/>
              </a:spcBef>
              <a:spcAft>
                <a:spcPts val="0"/>
              </a:spcAft>
              <a:buClr>
                <a:srgbClr val="7F7F7F"/>
              </a:buClr>
              <a:buSzPts val="3200"/>
              <a:buNone/>
            </a:pPr>
            <a:r>
              <a:t/>
            </a:r>
            <a:endParaRPr sz="3200"/>
          </a:p>
          <a:p>
            <a:pPr indent="-228600" lvl="0" marL="228600" rtl="0" algn="l">
              <a:lnSpc>
                <a:spcPct val="90000"/>
              </a:lnSpc>
              <a:spcBef>
                <a:spcPts val="720"/>
              </a:spcBef>
              <a:spcAft>
                <a:spcPts val="0"/>
              </a:spcAft>
              <a:buClr>
                <a:srgbClr val="7F7F7F"/>
              </a:buClr>
              <a:buSzPts val="2400"/>
              <a:buNone/>
            </a:pPr>
            <a:r>
              <a:rPr b="1" lang="en-US" sz="2400" u="sng">
                <a:latin typeface="Courier New"/>
                <a:ea typeface="Courier New"/>
                <a:cs typeface="Courier New"/>
                <a:sym typeface="Courier New"/>
              </a:rPr>
              <a:t>A</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B</a:t>
            </a:r>
            <a:r>
              <a:rPr b="1" lang="en-US" sz="2400">
                <a:latin typeface="Courier New"/>
                <a:ea typeface="Courier New"/>
                <a:cs typeface="Courier New"/>
                <a:sym typeface="Courier New"/>
              </a:rPr>
              <a:t>  =  </a:t>
            </a:r>
            <a:r>
              <a:rPr b="1" lang="en-US" sz="2400" u="sng">
                <a:latin typeface="Courier New"/>
                <a:ea typeface="Courier New"/>
                <a:cs typeface="Courier New"/>
                <a:sym typeface="Courier New"/>
              </a:rPr>
              <a:t>2’s</a:t>
            </a:r>
            <a:r>
              <a:rPr b="1" lang="en-US" sz="2400">
                <a:latin typeface="Courier New"/>
                <a:ea typeface="Courier New"/>
                <a:cs typeface="Courier New"/>
                <a:sym typeface="Courier New"/>
              </a:rPr>
              <a:t>   </a:t>
            </a:r>
            <a:r>
              <a:rPr b="1" lang="en-US" sz="2400" u="sng">
                <a:latin typeface="Courier New"/>
                <a:ea typeface="Courier New"/>
                <a:cs typeface="Courier New"/>
                <a:sym typeface="Courier New"/>
              </a:rPr>
              <a:t>1’s</a:t>
            </a:r>
            <a:endParaRPr/>
          </a:p>
          <a:p>
            <a:pPr indent="-228600" lvl="0" marL="228600" rtl="0" algn="l">
              <a:lnSpc>
                <a:spcPct val="90000"/>
              </a:lnSpc>
              <a:spcBef>
                <a:spcPts val="720"/>
              </a:spcBef>
              <a:spcAft>
                <a:spcPts val="0"/>
              </a:spcAft>
              <a:buClr>
                <a:srgbClr val="7F7F7F"/>
              </a:buClr>
              <a:buSzPts val="2400"/>
              <a:buNone/>
            </a:pPr>
            <a:r>
              <a:rPr b="1" lang="en-US" sz="2400">
                <a:latin typeface="Courier New"/>
                <a:ea typeface="Courier New"/>
                <a:cs typeface="Courier New"/>
                <a:sym typeface="Courier New"/>
              </a:rPr>
              <a:t>1  +  1  =   1     0</a:t>
            </a:r>
            <a:endParaRPr/>
          </a:p>
        </p:txBody>
      </p:sp>
      <p:pic>
        <p:nvPicPr>
          <p:cNvPr descr="Image:Half-adder.svg" id="676" name="Google Shape;676;p33">
            <a:hlinkClick r:id="rId3"/>
          </p:cNvPr>
          <p:cNvPicPr preferRelativeResize="0"/>
          <p:nvPr/>
        </p:nvPicPr>
        <p:blipFill rotWithShape="1">
          <a:blip r:embed="rId4">
            <a:alphaModFix/>
          </a:blip>
          <a:srcRect b="0" l="0" r="0" t="0"/>
          <a:stretch/>
        </p:blipFill>
        <p:spPr>
          <a:xfrm>
            <a:off x="5030829" y="1975607"/>
            <a:ext cx="3979278" cy="2571226"/>
          </a:xfrm>
          <a:prstGeom prst="rect">
            <a:avLst/>
          </a:prstGeom>
          <a:noFill/>
          <a:ln>
            <a:noFill/>
          </a:ln>
        </p:spPr>
      </p:pic>
      <p:pic>
        <p:nvPicPr>
          <p:cNvPr id="677" name="Google Shape;677;p33"/>
          <p:cNvPicPr preferRelativeResize="0"/>
          <p:nvPr/>
        </p:nvPicPr>
        <p:blipFill rotWithShape="1">
          <a:blip r:embed="rId5">
            <a:alphaModFix/>
          </a:blip>
          <a:srcRect b="0" l="0" r="0" t="0"/>
          <a:stretch/>
        </p:blipFill>
        <p:spPr>
          <a:xfrm>
            <a:off x="9934575" y="3404095"/>
            <a:ext cx="1419225" cy="1304925"/>
          </a:xfrm>
          <a:prstGeom prst="rect">
            <a:avLst/>
          </a:prstGeom>
          <a:noFill/>
          <a:ln>
            <a:noFill/>
          </a:ln>
        </p:spPr>
      </p:pic>
      <p:pic>
        <p:nvPicPr>
          <p:cNvPr id="678" name="Google Shape;678;p33"/>
          <p:cNvPicPr preferRelativeResize="0"/>
          <p:nvPr/>
        </p:nvPicPr>
        <p:blipFill rotWithShape="1">
          <a:blip r:embed="rId6">
            <a:alphaModFix/>
          </a:blip>
          <a:srcRect b="0" l="0" r="0" t="0"/>
          <a:stretch/>
        </p:blipFill>
        <p:spPr>
          <a:xfrm>
            <a:off x="9934575" y="1956295"/>
            <a:ext cx="1409700" cy="1304925"/>
          </a:xfrm>
          <a:prstGeom prst="rect">
            <a:avLst/>
          </a:prstGeom>
          <a:noFill/>
          <a:ln>
            <a:noFill/>
          </a:ln>
        </p:spPr>
      </p:pic>
      <p:sp>
        <p:nvSpPr>
          <p:cNvPr id="679" name="Google Shape;679;p33"/>
          <p:cNvSpPr/>
          <p:nvPr/>
        </p:nvSpPr>
        <p:spPr>
          <a:xfrm>
            <a:off x="10045944" y="2863492"/>
            <a:ext cx="1186962" cy="202223"/>
          </a:xfrm>
          <a:prstGeom prst="rect">
            <a:avLst/>
          </a:pr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sp>
        <p:nvSpPr>
          <p:cNvPr id="680" name="Google Shape;680;p33"/>
          <p:cNvSpPr/>
          <p:nvPr/>
        </p:nvSpPr>
        <p:spPr>
          <a:xfrm>
            <a:off x="10045944" y="4344610"/>
            <a:ext cx="1186962" cy="202223"/>
          </a:xfrm>
          <a:prstGeom prst="rect">
            <a:avLst/>
          </a:prstGeom>
          <a:noFill/>
          <a:ln cap="flat" cmpd="sng" w="222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Arial"/>
              <a:ea typeface="Arial"/>
              <a:cs typeface="Arial"/>
              <a:sym typeface="Arial"/>
            </a:endParaRPr>
          </a:p>
        </p:txBody>
      </p:sp>
      <p:sp>
        <p:nvSpPr>
          <p:cNvPr id="681" name="Google Shape;681;p33"/>
          <p:cNvSpPr txBox="1"/>
          <p:nvPr/>
        </p:nvSpPr>
        <p:spPr>
          <a:xfrm>
            <a:off x="5568461" y="1986992"/>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1 🡪</a:t>
            </a:r>
            <a:endParaRPr b="1" sz="2400">
              <a:solidFill>
                <a:srgbClr val="D24726"/>
              </a:solidFill>
              <a:latin typeface="Courier New"/>
              <a:ea typeface="Courier New"/>
              <a:cs typeface="Courier New"/>
              <a:sym typeface="Courier New"/>
            </a:endParaRPr>
          </a:p>
        </p:txBody>
      </p:sp>
      <p:sp>
        <p:nvSpPr>
          <p:cNvPr id="682" name="Google Shape;682;p33"/>
          <p:cNvSpPr txBox="1"/>
          <p:nvPr/>
        </p:nvSpPr>
        <p:spPr>
          <a:xfrm>
            <a:off x="5570659" y="2448657"/>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1 🡪</a:t>
            </a:r>
            <a:endParaRPr b="1" sz="2400">
              <a:solidFill>
                <a:srgbClr val="D24726"/>
              </a:solidFill>
              <a:latin typeface="Courier New"/>
              <a:ea typeface="Courier New"/>
              <a:cs typeface="Courier New"/>
              <a:sym typeface="Courier New"/>
            </a:endParaRPr>
          </a:p>
        </p:txBody>
      </p:sp>
      <p:sp>
        <p:nvSpPr>
          <p:cNvPr id="683" name="Google Shape;683;p33"/>
          <p:cNvSpPr txBox="1"/>
          <p:nvPr/>
        </p:nvSpPr>
        <p:spPr>
          <a:xfrm>
            <a:off x="8147538" y="2116713"/>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0</a:t>
            </a:r>
            <a:endParaRPr sz="1800">
              <a:solidFill>
                <a:schemeClr val="dk1"/>
              </a:solidFill>
              <a:latin typeface="Calibri"/>
              <a:ea typeface="Calibri"/>
              <a:cs typeface="Calibri"/>
              <a:sym typeface="Calibri"/>
            </a:endParaRPr>
          </a:p>
        </p:txBody>
      </p:sp>
      <p:sp>
        <p:nvSpPr>
          <p:cNvPr id="684" name="Google Shape;684;p33"/>
          <p:cNvSpPr txBox="1"/>
          <p:nvPr/>
        </p:nvSpPr>
        <p:spPr>
          <a:xfrm>
            <a:off x="8144606" y="3379881"/>
            <a:ext cx="10550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D24726"/>
              </a:buClr>
              <a:buSzPts val="2400"/>
              <a:buFont typeface="Courier New"/>
              <a:buNone/>
            </a:pPr>
            <a:r>
              <a:rPr b="1" lang="en-US" sz="2400">
                <a:solidFill>
                  <a:srgbClr val="D24726"/>
                </a:solidFill>
                <a:latin typeface="Courier New"/>
                <a:ea typeface="Courier New"/>
                <a:cs typeface="Courier New"/>
                <a:sym typeface="Courier New"/>
              </a:rPr>
              <a:t>1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34"/>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Full Adder</a:t>
            </a:r>
            <a:endParaRPr/>
          </a:p>
        </p:txBody>
      </p:sp>
      <p:sp>
        <p:nvSpPr>
          <p:cNvPr id="691" name="Google Shape;691;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419100" lvl="0" marL="457200" rtl="0" algn="l">
              <a:lnSpc>
                <a:spcPct val="90000"/>
              </a:lnSpc>
              <a:spcBef>
                <a:spcPts val="900"/>
              </a:spcBef>
              <a:spcAft>
                <a:spcPts val="0"/>
              </a:spcAft>
              <a:buClr>
                <a:srgbClr val="7F7F7F"/>
              </a:buClr>
              <a:buSzPts val="3000"/>
              <a:buChar char="•"/>
            </a:pPr>
            <a:r>
              <a:rPr lang="en-US" sz="3200"/>
              <a:t>Why do we call it a half adder?</a:t>
            </a:r>
            <a:endParaRPr sz="3200"/>
          </a:p>
          <a:p>
            <a:pPr indent="-228600" lvl="0" marL="457200" rtl="0" algn="l">
              <a:lnSpc>
                <a:spcPct val="90000"/>
              </a:lnSpc>
              <a:spcBef>
                <a:spcPts val="900"/>
              </a:spcBef>
              <a:spcAft>
                <a:spcPts val="0"/>
              </a:spcAft>
              <a:buClr>
                <a:srgbClr val="7F7F7F"/>
              </a:buClr>
              <a:buSzPts val="3000"/>
              <a:buNone/>
            </a:pPr>
            <a:r>
              <a:t/>
            </a:r>
            <a:endParaRPr/>
          </a:p>
        </p:txBody>
      </p:sp>
      <p:pic>
        <p:nvPicPr>
          <p:cNvPr descr="Image:Half-adder.svg" id="692" name="Google Shape;692;p34">
            <a:hlinkClick r:id="rId3"/>
          </p:cNvPr>
          <p:cNvPicPr preferRelativeResize="0"/>
          <p:nvPr/>
        </p:nvPicPr>
        <p:blipFill rotWithShape="1">
          <a:blip r:embed="rId4">
            <a:alphaModFix/>
          </a:blip>
          <a:srcRect b="0" l="0" r="0" t="0"/>
          <a:stretch/>
        </p:blipFill>
        <p:spPr>
          <a:xfrm>
            <a:off x="2002422" y="2997924"/>
            <a:ext cx="3979278" cy="2571226"/>
          </a:xfrm>
          <a:prstGeom prst="rect">
            <a:avLst/>
          </a:prstGeom>
          <a:noFill/>
          <a:ln>
            <a:noFill/>
          </a:ln>
        </p:spPr>
      </p:pic>
      <p:pic>
        <p:nvPicPr>
          <p:cNvPr descr="Image:Half-adder.svg" id="693" name="Google Shape;693;p34">
            <a:hlinkClick r:id="rId5"/>
          </p:cNvPr>
          <p:cNvPicPr preferRelativeResize="0"/>
          <p:nvPr/>
        </p:nvPicPr>
        <p:blipFill rotWithShape="1">
          <a:blip r:embed="rId4">
            <a:alphaModFix/>
          </a:blip>
          <a:srcRect b="0" l="0" r="0" t="0"/>
          <a:stretch/>
        </p:blipFill>
        <p:spPr>
          <a:xfrm>
            <a:off x="7040880" y="3367987"/>
            <a:ext cx="4085410" cy="2797457"/>
          </a:xfrm>
          <a:prstGeom prst="rect">
            <a:avLst/>
          </a:prstGeom>
          <a:noFill/>
          <a:ln>
            <a:noFill/>
          </a:ln>
        </p:spPr>
      </p:pic>
      <p:sp>
        <p:nvSpPr>
          <p:cNvPr id="694" name="Google Shape;694;p34"/>
          <p:cNvSpPr txBox="1"/>
          <p:nvPr/>
        </p:nvSpPr>
        <p:spPr>
          <a:xfrm>
            <a:off x="5685335" y="5603707"/>
            <a:ext cx="68307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
            </a:r>
            <a:endParaRPr b="1" sz="3200">
              <a:solidFill>
                <a:schemeClr val="dk1"/>
              </a:solidFill>
              <a:latin typeface="Calibri"/>
              <a:ea typeface="Calibri"/>
              <a:cs typeface="Calibri"/>
              <a:sym typeface="Calibri"/>
            </a:endParaRPr>
          </a:p>
        </p:txBody>
      </p:sp>
      <p:cxnSp>
        <p:nvCxnSpPr>
          <p:cNvPr id="695" name="Google Shape;695;p34"/>
          <p:cNvCxnSpPr/>
          <p:nvPr/>
        </p:nvCxnSpPr>
        <p:spPr>
          <a:xfrm flipH="1" rot="10800000">
            <a:off x="6129736" y="4299545"/>
            <a:ext cx="1016186" cy="439132"/>
          </a:xfrm>
          <a:prstGeom prst="straightConnector1">
            <a:avLst/>
          </a:prstGeom>
          <a:noFill/>
          <a:ln cap="flat" cmpd="sng" w="9525">
            <a:solidFill>
              <a:srgbClr val="FF0000"/>
            </a:solidFill>
            <a:prstDash val="solid"/>
            <a:miter lim="800000"/>
            <a:headEnd len="sm" w="sm" type="none"/>
            <a:tailEnd len="med" w="med" type="triangle"/>
          </a:ln>
        </p:spPr>
      </p:cxnSp>
      <p:cxnSp>
        <p:nvCxnSpPr>
          <p:cNvPr id="696" name="Google Shape;696;p34"/>
          <p:cNvCxnSpPr/>
          <p:nvPr/>
        </p:nvCxnSpPr>
        <p:spPr>
          <a:xfrm flipH="1" rot="10800000">
            <a:off x="6210302" y="4577324"/>
            <a:ext cx="1069250" cy="1308015"/>
          </a:xfrm>
          <a:prstGeom prst="straightConnector1">
            <a:avLst/>
          </a:prstGeom>
          <a:noFill/>
          <a:ln cap="flat" cmpd="sng" w="9525">
            <a:solidFill>
              <a:srgbClr val="FF0000"/>
            </a:solidFill>
            <a:prstDash val="solid"/>
            <a:miter lim="800000"/>
            <a:headEnd len="sm" w="sm" type="none"/>
            <a:tailEnd len="med" w="med" type="triangle"/>
          </a:ln>
        </p:spPr>
      </p:cxnSp>
      <p:cxnSp>
        <p:nvCxnSpPr>
          <p:cNvPr id="697" name="Google Shape;697;p34"/>
          <p:cNvCxnSpPr/>
          <p:nvPr/>
        </p:nvCxnSpPr>
        <p:spPr>
          <a:xfrm>
            <a:off x="5981699" y="3702357"/>
            <a:ext cx="1059300" cy="67800"/>
          </a:xfrm>
          <a:prstGeom prst="straightConnector1">
            <a:avLst/>
          </a:prstGeom>
          <a:noFill/>
          <a:ln cap="flat" cmpd="sng" w="9525">
            <a:solidFill>
              <a:srgbClr val="FF0000"/>
            </a:solidFill>
            <a:prstDash val="solid"/>
            <a:miter lim="800000"/>
            <a:headEnd len="sm" w="sm"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Full Adder</a:t>
            </a:r>
            <a:endParaRPr/>
          </a:p>
        </p:txBody>
      </p:sp>
      <p:pic>
        <p:nvPicPr>
          <p:cNvPr descr="upload.wikimedia.org/wikipedia/commons/thumb/a/..." id="704" name="Google Shape;704;p35"/>
          <p:cNvPicPr preferRelativeResize="0"/>
          <p:nvPr/>
        </p:nvPicPr>
        <p:blipFill rotWithShape="1">
          <a:blip r:embed="rId3">
            <a:alphaModFix/>
          </a:blip>
          <a:srcRect b="0" l="0" r="0" t="0"/>
          <a:stretch/>
        </p:blipFill>
        <p:spPr>
          <a:xfrm>
            <a:off x="5086620" y="1739264"/>
            <a:ext cx="6878955" cy="4377517"/>
          </a:xfrm>
          <a:prstGeom prst="rect">
            <a:avLst/>
          </a:prstGeom>
          <a:noFill/>
          <a:ln>
            <a:noFill/>
          </a:ln>
        </p:spPr>
      </p:pic>
      <p:graphicFrame>
        <p:nvGraphicFramePr>
          <p:cNvPr id="705" name="Google Shape;705;p35"/>
          <p:cNvGraphicFramePr/>
          <p:nvPr/>
        </p:nvGraphicFramePr>
        <p:xfrm>
          <a:off x="509451" y="2143517"/>
          <a:ext cx="3000000" cy="3000000"/>
        </p:xfrm>
        <a:graphic>
          <a:graphicData uri="http://schemas.openxmlformats.org/drawingml/2006/table">
            <a:tbl>
              <a:tblPr bandRow="1" firstRow="1">
                <a:noFill/>
                <a:tableStyleId>{1E8DBC8D-7374-4FE4-8A05-F9C4E179263E}</a:tableStyleId>
              </a:tblPr>
              <a:tblGrid>
                <a:gridCol w="820250"/>
                <a:gridCol w="915800"/>
                <a:gridCol w="817600"/>
                <a:gridCol w="817600"/>
                <a:gridCol w="817600"/>
              </a:tblGrid>
              <a:tr h="427650">
                <a:tc>
                  <a:txBody>
                    <a:bodyPr/>
                    <a:lstStyle/>
                    <a:p>
                      <a:pPr indent="0" lvl="0" marL="0" marR="0" rtl="0" algn="l">
                        <a:spcBef>
                          <a:spcPts val="0"/>
                        </a:spcBef>
                        <a:spcAft>
                          <a:spcPts val="0"/>
                        </a:spcAft>
                        <a:buNone/>
                      </a:pPr>
                      <a:r>
                        <a:rPr lang="en-US" sz="1800" u="none" cap="none" strike="noStrike">
                          <a:solidFill>
                            <a:srgbClr val="2F5496"/>
                          </a:solidFill>
                        </a:rPr>
                        <a:t>A</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2F5496"/>
                          </a:solidFill>
                        </a:rPr>
                        <a:t>B</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2F5496"/>
                          </a:solidFill>
                        </a:rPr>
                        <a:t>Cin</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2F5496"/>
                          </a:solidFill>
                        </a:rPr>
                        <a:t>S</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2F5496"/>
                          </a:solidFill>
                        </a:rPr>
                        <a:t>Cout</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7650">
                <a:tc>
                  <a:txBody>
                    <a:bodyPr/>
                    <a:lstStyle/>
                    <a:p>
                      <a:pPr indent="0" lvl="0" marL="0" marR="0" rtl="0" algn="l">
                        <a:spcBef>
                          <a:spcPts val="0"/>
                        </a:spcBef>
                        <a:spcAft>
                          <a:spcPts val="0"/>
                        </a:spcAft>
                        <a:buNone/>
                      </a:pPr>
                      <a:r>
                        <a:rPr lang="en-US" sz="1800">
                          <a:solidFill>
                            <a:srgbClr val="2F5496"/>
                          </a:solidFill>
                        </a:rPr>
                        <a:t>0</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2F5496"/>
                          </a:solidFill>
                        </a:rPr>
                        <a:t>0</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2F5496"/>
                          </a:solidFill>
                        </a:rPr>
                        <a:t>0</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2F5496"/>
                          </a:solidFill>
                        </a:rPr>
                        <a:t>0</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2F5496"/>
                          </a:solidFill>
                        </a:rPr>
                        <a:t>0</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7650">
                <a:tc>
                  <a:txBody>
                    <a:bodyPr/>
                    <a:lstStyle/>
                    <a:p>
                      <a:pPr indent="0" lvl="0" marL="0" marR="0" rtl="0" algn="l">
                        <a:spcBef>
                          <a:spcPts val="0"/>
                        </a:spcBef>
                        <a:spcAft>
                          <a:spcPts val="0"/>
                        </a:spcAft>
                        <a:buNone/>
                      </a:pPr>
                      <a:r>
                        <a:rPr lang="en-US" sz="1800">
                          <a:solidFill>
                            <a:srgbClr val="2F5496"/>
                          </a:solidFill>
                        </a:rPr>
                        <a:t>0</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2F5496"/>
                          </a:solidFill>
                        </a:rPr>
                        <a:t>0</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2F5496"/>
                          </a:solidFill>
                        </a:rPr>
                        <a:t>1</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7650">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7650">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7650">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7650">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7650">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2F5496"/>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706" name="Google Shape;706;p35"/>
          <p:cNvSpPr txBox="1"/>
          <p:nvPr/>
        </p:nvSpPr>
        <p:spPr>
          <a:xfrm>
            <a:off x="1689100" y="5943600"/>
            <a:ext cx="35941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Part of Lab 5…</a:t>
            </a:r>
            <a:r>
              <a:rPr lang="en-US" sz="1800">
                <a:solidFill>
                  <a:srgbClr val="FF0000"/>
                </a:solidFill>
                <a:latin typeface="Calibri"/>
                <a:ea typeface="Calibri"/>
                <a:cs typeface="Calibri"/>
                <a:sym typeface="Calibri"/>
              </a:rPr>
              <a:t>.</a:t>
            </a:r>
            <a:endParaRPr sz="1800">
              <a:solidFill>
                <a:srgbClr val="FF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d3a767bb2f_0_9"/>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Physics behind 0s and 1s: Mechanical Relay</a:t>
            </a:r>
            <a:endParaRPr/>
          </a:p>
        </p:txBody>
      </p:sp>
      <p:sp>
        <p:nvSpPr>
          <p:cNvPr id="255" name="Google Shape;255;g2d3a767bb2f_0_9"/>
          <p:cNvSpPr txBox="1"/>
          <p:nvPr/>
        </p:nvSpPr>
        <p:spPr>
          <a:xfrm>
            <a:off x="141850" y="1432725"/>
            <a:ext cx="6775200" cy="51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Pros:</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first industrialized logic switch</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capable of performing basic and complex computing operations</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en-US" sz="2800">
                <a:solidFill>
                  <a:schemeClr val="dk1"/>
                </a:solidFill>
                <a:latin typeface="Calibri"/>
                <a:ea typeface="Calibri"/>
                <a:cs typeface="Calibri"/>
                <a:sym typeface="Calibri"/>
              </a:rPr>
              <a:t>Cons</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Large, slow, expensive, fragile, bug prone</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Moving metal parts would wear down with each computation</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Literally “bug” prone: large enough to trap cockroaches, which caused malfunctions!</a:t>
            </a:r>
            <a:endParaRPr sz="2800">
              <a:solidFill>
                <a:schemeClr val="dk1"/>
              </a:solidFill>
              <a:latin typeface="Calibri"/>
              <a:ea typeface="Calibri"/>
              <a:cs typeface="Calibri"/>
              <a:sym typeface="Calibri"/>
            </a:endParaRPr>
          </a:p>
        </p:txBody>
      </p:sp>
      <p:pic>
        <p:nvPicPr>
          <p:cNvPr id="256" name="Google Shape;256;g2d3a767bb2f_0_9"/>
          <p:cNvPicPr preferRelativeResize="0"/>
          <p:nvPr/>
        </p:nvPicPr>
        <p:blipFill>
          <a:blip r:embed="rId3">
            <a:alphaModFix/>
          </a:blip>
          <a:stretch>
            <a:fillRect/>
          </a:stretch>
        </p:blipFill>
        <p:spPr>
          <a:xfrm>
            <a:off x="7175875" y="2182864"/>
            <a:ext cx="4816425" cy="2805662"/>
          </a:xfrm>
          <a:prstGeom prst="rect">
            <a:avLst/>
          </a:prstGeom>
          <a:noFill/>
          <a:ln>
            <a:noFill/>
          </a:ln>
        </p:spPr>
      </p:pic>
      <p:sp>
        <p:nvSpPr>
          <p:cNvPr id="257" name="Google Shape;257;g2d3a767bb2f_0_9"/>
          <p:cNvSpPr txBox="1"/>
          <p:nvPr/>
        </p:nvSpPr>
        <p:spPr>
          <a:xfrm>
            <a:off x="7112838" y="5370125"/>
            <a:ext cx="494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Figure from the great PBS youtube series </a:t>
            </a:r>
            <a:r>
              <a:rPr lang="en-US" sz="1200" u="sng">
                <a:solidFill>
                  <a:schemeClr val="hlink"/>
                </a:solidFill>
                <a:latin typeface="Calibri"/>
                <a:ea typeface="Calibri"/>
                <a:cs typeface="Calibri"/>
                <a:sym typeface="Calibri"/>
                <a:hlinkClick r:id="rId4"/>
              </a:rPr>
              <a:t>Crash Course Computing</a:t>
            </a:r>
            <a:endParaRPr sz="12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36"/>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8 bits Full adders</a:t>
            </a:r>
            <a:endParaRPr/>
          </a:p>
        </p:txBody>
      </p:sp>
      <p:pic>
        <p:nvPicPr>
          <p:cNvPr descr="VHDL Tutorial – 21: Designing an 8-bit, full-adder circuit using VHDL" id="712" name="Google Shape;712;p36"/>
          <p:cNvPicPr preferRelativeResize="0"/>
          <p:nvPr/>
        </p:nvPicPr>
        <p:blipFill rotWithShape="1">
          <a:blip r:embed="rId3">
            <a:alphaModFix/>
          </a:blip>
          <a:srcRect b="0" l="0" r="0" t="0"/>
          <a:stretch/>
        </p:blipFill>
        <p:spPr>
          <a:xfrm>
            <a:off x="362494" y="2697228"/>
            <a:ext cx="11238411" cy="284618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7"/>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Marble Adding Machine</a:t>
            </a:r>
            <a:endParaRPr/>
          </a:p>
        </p:txBody>
      </p:sp>
      <p:sp>
        <p:nvSpPr>
          <p:cNvPr id="718" name="Google Shape;718;p37"/>
          <p:cNvSpPr txBox="1"/>
          <p:nvPr>
            <p:ph idx="1" type="body"/>
          </p:nvPr>
        </p:nvSpPr>
        <p:spPr>
          <a:xfrm>
            <a:off x="838200" y="6176962"/>
            <a:ext cx="10515600" cy="4436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F7F7F"/>
              </a:buClr>
              <a:buSzPts val="2000"/>
              <a:buNone/>
            </a:pPr>
            <a:r>
              <a:rPr lang="en-US" sz="2000"/>
              <a:t>http://www.youtube.com/watch?v=GcDshWmhF4A&amp;NR=1&amp;feature=fvwp</a:t>
            </a:r>
            <a:endParaRPr/>
          </a:p>
          <a:p>
            <a:pPr indent="-101600" lvl="0" marL="228600" rtl="0" algn="ctr">
              <a:lnSpc>
                <a:spcPct val="90000"/>
              </a:lnSpc>
              <a:spcBef>
                <a:spcPts val="600"/>
              </a:spcBef>
              <a:spcAft>
                <a:spcPts val="0"/>
              </a:spcAft>
              <a:buClr>
                <a:srgbClr val="7F7F7F"/>
              </a:buClr>
              <a:buSzPts val="2000"/>
              <a:buNone/>
            </a:pPr>
            <a:r>
              <a:t/>
            </a:r>
            <a:endParaRPr sz="2000"/>
          </a:p>
        </p:txBody>
      </p:sp>
      <p:pic>
        <p:nvPicPr>
          <p:cNvPr id="719" name="Google Shape;719;p37"/>
          <p:cNvPicPr preferRelativeResize="0"/>
          <p:nvPr/>
        </p:nvPicPr>
        <p:blipFill rotWithShape="1">
          <a:blip r:embed="rId3">
            <a:alphaModFix/>
          </a:blip>
          <a:srcRect b="0" l="0" r="0" t="0"/>
          <a:stretch/>
        </p:blipFill>
        <p:spPr>
          <a:xfrm>
            <a:off x="2609667" y="1536052"/>
            <a:ext cx="6744066" cy="464091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39"/>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latin typeface="Arial"/>
                <a:ea typeface="Arial"/>
                <a:cs typeface="Arial"/>
                <a:sym typeface="Arial"/>
              </a:rPr>
              <a:t>This is a 4-bit CPU</a:t>
            </a:r>
            <a:endParaRPr/>
          </a:p>
        </p:txBody>
      </p:sp>
      <p:pic>
        <p:nvPicPr>
          <p:cNvPr descr="A diagram of a machine&#10;&#10;Description automatically generated" id="725" name="Google Shape;725;p39"/>
          <p:cNvPicPr preferRelativeResize="0"/>
          <p:nvPr/>
        </p:nvPicPr>
        <p:blipFill rotWithShape="1">
          <a:blip r:embed="rId3">
            <a:alphaModFix/>
          </a:blip>
          <a:srcRect b="0" l="0" r="0" t="0"/>
          <a:stretch/>
        </p:blipFill>
        <p:spPr>
          <a:xfrm>
            <a:off x="2939734" y="1836519"/>
            <a:ext cx="6083383" cy="45951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1"/>
          <p:cNvSpPr txBox="1"/>
          <p:nvPr>
            <p:ph type="title"/>
          </p:nvPr>
        </p:nvSpPr>
        <p:spPr>
          <a:xfrm>
            <a:off x="838201" y="2402238"/>
            <a:ext cx="10515599" cy="218722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Quattrocento Sans"/>
              <a:buNone/>
            </a:pPr>
            <a:r>
              <a:rPr lang="en-US">
                <a:latin typeface="Arial"/>
                <a:ea typeface="Arial"/>
                <a:cs typeface="Arial"/>
                <a:sym typeface="Arial"/>
              </a:rPr>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d3a767bb2f_0_14"/>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Physics behind 0s and 1s: Vacuum Tubes</a:t>
            </a:r>
            <a:endParaRPr/>
          </a:p>
        </p:txBody>
      </p:sp>
      <p:sp>
        <p:nvSpPr>
          <p:cNvPr id="263" name="Google Shape;263;g2d3a767bb2f_0_14"/>
          <p:cNvSpPr txBox="1"/>
          <p:nvPr/>
        </p:nvSpPr>
        <p:spPr>
          <a:xfrm>
            <a:off x="609600" y="1681025"/>
            <a:ext cx="5900100" cy="44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latin typeface="Calibri"/>
                <a:ea typeface="Calibri"/>
                <a:cs typeface="Calibri"/>
                <a:sym typeface="Calibri"/>
              </a:rPr>
              <a:t>Vacuum Tubes</a:t>
            </a:r>
            <a:r>
              <a:rPr lang="en-US" sz="2800">
                <a:solidFill>
                  <a:schemeClr val="dk1"/>
                </a:solidFill>
                <a:latin typeface="Calibri"/>
                <a:ea typeface="Calibri"/>
                <a:cs typeface="Calibri"/>
                <a:sym typeface="Calibri"/>
              </a:rPr>
              <a:t> (early 20th century)</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Similar to Mechanical relay: a control wire connected to a circuit, this time contained in a vacuum (very low pressure, very small number of air molecules)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Control wire off: circuit disconnected</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Control wire on: electrons flow in the tube, completing the circuit</a:t>
            </a:r>
            <a:endParaRPr sz="2800">
              <a:solidFill>
                <a:schemeClr val="dk1"/>
              </a:solidFill>
              <a:latin typeface="Calibri"/>
              <a:ea typeface="Calibri"/>
              <a:cs typeface="Calibri"/>
              <a:sym typeface="Calibri"/>
            </a:endParaRPr>
          </a:p>
        </p:txBody>
      </p:sp>
      <p:pic>
        <p:nvPicPr>
          <p:cNvPr id="264" name="Google Shape;264;g2d3a767bb2f_0_14"/>
          <p:cNvPicPr preferRelativeResize="0"/>
          <p:nvPr/>
        </p:nvPicPr>
        <p:blipFill>
          <a:blip r:embed="rId3">
            <a:alphaModFix/>
          </a:blip>
          <a:stretch>
            <a:fillRect/>
          </a:stretch>
        </p:blipFill>
        <p:spPr>
          <a:xfrm>
            <a:off x="8966975" y="2262350"/>
            <a:ext cx="2694370" cy="3036700"/>
          </a:xfrm>
          <a:prstGeom prst="rect">
            <a:avLst/>
          </a:prstGeom>
          <a:noFill/>
          <a:ln>
            <a:noFill/>
          </a:ln>
        </p:spPr>
      </p:pic>
      <p:pic>
        <p:nvPicPr>
          <p:cNvPr id="265" name="Google Shape;265;g2d3a767bb2f_0_14"/>
          <p:cNvPicPr preferRelativeResize="0"/>
          <p:nvPr/>
        </p:nvPicPr>
        <p:blipFill>
          <a:blip r:embed="rId4">
            <a:alphaModFix/>
          </a:blip>
          <a:stretch>
            <a:fillRect/>
          </a:stretch>
        </p:blipFill>
        <p:spPr>
          <a:xfrm>
            <a:off x="6364174" y="2262350"/>
            <a:ext cx="2539400" cy="3036700"/>
          </a:xfrm>
          <a:prstGeom prst="rect">
            <a:avLst/>
          </a:prstGeom>
          <a:noFill/>
          <a:ln>
            <a:noFill/>
          </a:ln>
        </p:spPr>
      </p:pic>
      <p:sp>
        <p:nvSpPr>
          <p:cNvPr id="266" name="Google Shape;266;g2d3a767bb2f_0_14"/>
          <p:cNvSpPr txBox="1"/>
          <p:nvPr/>
        </p:nvSpPr>
        <p:spPr>
          <a:xfrm>
            <a:off x="6633325" y="5819450"/>
            <a:ext cx="494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Figures from the great PBS youtube series </a:t>
            </a:r>
            <a:r>
              <a:rPr lang="en-US" sz="1200" u="sng">
                <a:solidFill>
                  <a:schemeClr val="hlink"/>
                </a:solidFill>
                <a:latin typeface="Calibri"/>
                <a:ea typeface="Calibri"/>
                <a:cs typeface="Calibri"/>
                <a:sym typeface="Calibri"/>
                <a:hlinkClick r:id="rId5"/>
              </a:rPr>
              <a:t>Crash Course Computing</a:t>
            </a:r>
            <a:endParaRPr sz="1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d3a767bb2f_0_40"/>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Physics behind 0s and 1s: Vacuum Tubes</a:t>
            </a:r>
            <a:endParaRPr/>
          </a:p>
        </p:txBody>
      </p:sp>
      <p:sp>
        <p:nvSpPr>
          <p:cNvPr id="272" name="Google Shape;272;g2d3a767bb2f_0_40"/>
          <p:cNvSpPr txBox="1"/>
          <p:nvPr/>
        </p:nvSpPr>
        <p:spPr>
          <a:xfrm>
            <a:off x="408600" y="1468200"/>
            <a:ext cx="5900100" cy="44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chemeClr val="dk1"/>
                </a:solidFill>
                <a:latin typeface="Calibri"/>
                <a:ea typeface="Calibri"/>
                <a:cs typeface="Calibri"/>
                <a:sym typeface="Calibri"/>
              </a:rPr>
              <a:t>Cons</a:t>
            </a:r>
            <a:endParaRPr sz="2600">
              <a:solidFill>
                <a:schemeClr val="dk1"/>
              </a:solidFill>
              <a:latin typeface="Calibri"/>
              <a:ea typeface="Calibri"/>
              <a:cs typeface="Calibri"/>
              <a:sym typeface="Calibri"/>
            </a:endParaRPr>
          </a:p>
          <a:p>
            <a:pPr indent="-393700" lvl="1" marL="914400" rtl="0" algn="l">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Similar to Mechanical relay: large, expensive, fragile</a:t>
            </a:r>
            <a:endParaRPr sz="2600">
              <a:solidFill>
                <a:schemeClr val="dk1"/>
              </a:solidFill>
              <a:latin typeface="Calibri"/>
              <a:ea typeface="Calibri"/>
              <a:cs typeface="Calibri"/>
              <a:sym typeface="Calibri"/>
            </a:endParaRPr>
          </a:p>
          <a:p>
            <a:pPr indent="0" lvl="0" marL="0" rtl="0" algn="l">
              <a:spcBef>
                <a:spcPts val="0"/>
              </a:spcBef>
              <a:spcAft>
                <a:spcPts val="0"/>
              </a:spcAft>
              <a:buNone/>
            </a:pPr>
            <a:r>
              <a:rPr b="1" lang="en-US" sz="2600">
                <a:solidFill>
                  <a:schemeClr val="dk1"/>
                </a:solidFill>
                <a:latin typeface="Calibri"/>
                <a:ea typeface="Calibri"/>
                <a:cs typeface="Calibri"/>
                <a:sym typeface="Calibri"/>
              </a:rPr>
              <a:t>Pros</a:t>
            </a:r>
            <a:endParaRPr b="1" sz="2600">
              <a:solidFill>
                <a:schemeClr val="dk1"/>
              </a:solidFill>
              <a:latin typeface="Calibri"/>
              <a:ea typeface="Calibri"/>
              <a:cs typeface="Calibri"/>
              <a:sym typeface="Calibri"/>
            </a:endParaRPr>
          </a:p>
          <a:p>
            <a:pPr indent="-393700" lvl="1" marL="914400" rtl="0" algn="l">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Much faster than relays! 5000 additions/subtractions </a:t>
            </a:r>
            <a:r>
              <a:rPr i="1" lang="en-US" sz="2600">
                <a:solidFill>
                  <a:schemeClr val="dk1"/>
                </a:solidFill>
                <a:latin typeface="Calibri"/>
                <a:ea typeface="Calibri"/>
                <a:cs typeface="Calibri"/>
                <a:sym typeface="Calibri"/>
              </a:rPr>
              <a:t>per second</a:t>
            </a:r>
            <a:endParaRPr i="1" sz="2600">
              <a:solidFill>
                <a:schemeClr val="dk1"/>
              </a:solidFill>
              <a:latin typeface="Calibri"/>
              <a:ea typeface="Calibri"/>
              <a:cs typeface="Calibri"/>
              <a:sym typeface="Calibri"/>
            </a:endParaRPr>
          </a:p>
          <a:p>
            <a:pPr indent="-393700" lvl="1" marL="914400" rtl="0" algn="l">
              <a:spcBef>
                <a:spcPts val="0"/>
              </a:spcBef>
              <a:spcAft>
                <a:spcPts val="0"/>
              </a:spcAft>
              <a:buClr>
                <a:schemeClr val="dk1"/>
              </a:buClr>
              <a:buSzPts val="2600"/>
              <a:buFont typeface="Calibri"/>
              <a:buChar char="-"/>
            </a:pPr>
            <a:r>
              <a:rPr i="1" lang="en-US" sz="2600">
                <a:solidFill>
                  <a:schemeClr val="dk1"/>
                </a:solidFill>
                <a:latin typeface="Calibri"/>
                <a:ea typeface="Calibri"/>
                <a:cs typeface="Calibri"/>
                <a:sym typeface="Calibri"/>
              </a:rPr>
              <a:t>No moving parts!</a:t>
            </a:r>
            <a:r>
              <a:rPr lang="en-US" sz="2600">
                <a:solidFill>
                  <a:schemeClr val="dk1"/>
                </a:solidFill>
                <a:latin typeface="Calibri"/>
                <a:ea typeface="Calibri"/>
                <a:cs typeface="Calibri"/>
                <a:sym typeface="Calibri"/>
              </a:rPr>
              <a:t> Turning on/off did not require anything physical to move, reducing wear over time and increasing reliability</a:t>
            </a:r>
            <a:endParaRPr sz="2600">
              <a:solidFill>
                <a:schemeClr val="dk1"/>
              </a:solidFill>
              <a:latin typeface="Calibri"/>
              <a:ea typeface="Calibri"/>
              <a:cs typeface="Calibri"/>
              <a:sym typeface="Calibri"/>
            </a:endParaRPr>
          </a:p>
          <a:p>
            <a:pPr indent="-393700" lvl="1" marL="914400" rtl="0" algn="l">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With research, vacuum tubes became mass </a:t>
            </a:r>
            <a:r>
              <a:rPr lang="en-US" sz="2600">
                <a:solidFill>
                  <a:schemeClr val="dk1"/>
                </a:solidFill>
                <a:latin typeface="Calibri"/>
                <a:ea typeface="Calibri"/>
                <a:cs typeface="Calibri"/>
                <a:sym typeface="Calibri"/>
              </a:rPr>
              <a:t>producible</a:t>
            </a:r>
            <a:r>
              <a:rPr lang="en-US" sz="2600">
                <a:solidFill>
                  <a:schemeClr val="dk1"/>
                </a:solidFill>
                <a:latin typeface="Calibri"/>
                <a:ea typeface="Calibri"/>
                <a:cs typeface="Calibri"/>
                <a:sym typeface="Calibri"/>
              </a:rPr>
              <a:t>.</a:t>
            </a:r>
            <a:endParaRPr sz="2600">
              <a:solidFill>
                <a:schemeClr val="dk1"/>
              </a:solidFill>
              <a:latin typeface="Calibri"/>
              <a:ea typeface="Calibri"/>
              <a:cs typeface="Calibri"/>
              <a:sym typeface="Calibri"/>
            </a:endParaRPr>
          </a:p>
        </p:txBody>
      </p:sp>
      <p:pic>
        <p:nvPicPr>
          <p:cNvPr descr="undefined" id="273" name="Google Shape;273;g2d3a767bb2f_0_40"/>
          <p:cNvPicPr preferRelativeResize="0"/>
          <p:nvPr/>
        </p:nvPicPr>
        <p:blipFill rotWithShape="1">
          <a:blip r:embed="rId3">
            <a:alphaModFix/>
          </a:blip>
          <a:srcRect b="0" l="0" r="0" t="0"/>
          <a:stretch/>
        </p:blipFill>
        <p:spPr>
          <a:xfrm>
            <a:off x="7248376" y="1681021"/>
            <a:ext cx="3673373" cy="3347885"/>
          </a:xfrm>
          <a:prstGeom prst="rect">
            <a:avLst/>
          </a:prstGeom>
          <a:noFill/>
          <a:ln>
            <a:noFill/>
          </a:ln>
        </p:spPr>
      </p:pic>
      <p:sp>
        <p:nvSpPr>
          <p:cNvPr id="274" name="Google Shape;274;g2d3a767bb2f_0_40"/>
          <p:cNvSpPr txBox="1"/>
          <p:nvPr/>
        </p:nvSpPr>
        <p:spPr>
          <a:xfrm>
            <a:off x="6744061" y="5101267"/>
            <a:ext cx="4385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1946 ENIAC</a:t>
            </a:r>
            <a:r>
              <a:rPr lang="en-US" sz="1800">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 First programmable electronic (stands for Electronic Numerical Integrator and Computer). Each </a:t>
            </a:r>
            <a:r>
              <a:rPr lang="en-US" sz="1800">
                <a:solidFill>
                  <a:schemeClr val="dk1"/>
                </a:solidFill>
                <a:latin typeface="Calibri"/>
                <a:ea typeface="Calibri"/>
                <a:cs typeface="Calibri"/>
                <a:sym typeface="Calibri"/>
              </a:rPr>
              <a:t>“bulb” is an individual </a:t>
            </a:r>
            <a:r>
              <a:rPr b="1" lang="en-US" sz="1800">
                <a:solidFill>
                  <a:schemeClr val="dk1"/>
                </a:solidFill>
                <a:latin typeface="Calibri"/>
                <a:ea typeface="Calibri"/>
                <a:cs typeface="Calibri"/>
                <a:sym typeface="Calibri"/>
              </a:rPr>
              <a:t>vacuum tube</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d3a767bb2f_0_0"/>
          <p:cNvSpPr txBox="1"/>
          <p:nvPr>
            <p:ph type="title"/>
          </p:nvPr>
        </p:nvSpPr>
        <p:spPr>
          <a:xfrm>
            <a:off x="609600" y="1"/>
            <a:ext cx="10744200" cy="1228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First General-Purpose Computer: ENIAC</a:t>
            </a:r>
            <a:endParaRPr/>
          </a:p>
        </p:txBody>
      </p:sp>
      <p:pic>
        <p:nvPicPr>
          <p:cNvPr descr="undefined" id="280" name="Google Shape;280;g2d3a767bb2f_0_0"/>
          <p:cNvPicPr preferRelativeResize="0"/>
          <p:nvPr/>
        </p:nvPicPr>
        <p:blipFill rotWithShape="1">
          <a:blip r:embed="rId3">
            <a:alphaModFix/>
          </a:blip>
          <a:srcRect b="0" l="0" r="0" t="0"/>
          <a:stretch/>
        </p:blipFill>
        <p:spPr>
          <a:xfrm>
            <a:off x="1050701" y="1490033"/>
            <a:ext cx="3673373" cy="3347885"/>
          </a:xfrm>
          <a:prstGeom prst="rect">
            <a:avLst/>
          </a:prstGeom>
          <a:noFill/>
          <a:ln>
            <a:noFill/>
          </a:ln>
        </p:spPr>
      </p:pic>
      <p:sp>
        <p:nvSpPr>
          <p:cNvPr id="281" name="Google Shape;281;g2d3a767bb2f_0_0"/>
          <p:cNvSpPr txBox="1"/>
          <p:nvPr/>
        </p:nvSpPr>
        <p:spPr>
          <a:xfrm>
            <a:off x="771036" y="5099454"/>
            <a:ext cx="4385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ENIAC was operational for 10 years, and is estimated to have done more arithmetic than the entire human race up to that point (1946).</a:t>
            </a:r>
            <a:endParaRPr sz="1800">
              <a:solidFill>
                <a:schemeClr val="dk1"/>
              </a:solidFill>
              <a:latin typeface="Calibri"/>
              <a:ea typeface="Calibri"/>
              <a:cs typeface="Calibri"/>
              <a:sym typeface="Calibri"/>
            </a:endParaRPr>
          </a:p>
        </p:txBody>
      </p:sp>
      <p:pic>
        <p:nvPicPr>
          <p:cNvPr descr="undefined" id="282" name="Google Shape;282;g2d3a767bb2f_0_0"/>
          <p:cNvPicPr preferRelativeResize="0"/>
          <p:nvPr/>
        </p:nvPicPr>
        <p:blipFill rotWithShape="1">
          <a:blip r:embed="rId4">
            <a:alphaModFix/>
          </a:blip>
          <a:srcRect b="0" l="0" r="0" t="0"/>
          <a:stretch/>
        </p:blipFill>
        <p:spPr>
          <a:xfrm>
            <a:off x="6269088" y="1490026"/>
            <a:ext cx="4563234" cy="3347899"/>
          </a:xfrm>
          <a:prstGeom prst="rect">
            <a:avLst/>
          </a:prstGeom>
          <a:noFill/>
          <a:ln>
            <a:noFill/>
          </a:ln>
        </p:spPr>
      </p:pic>
      <p:sp>
        <p:nvSpPr>
          <p:cNvPr id="283" name="Google Shape;283;g2d3a767bb2f_0_0"/>
          <p:cNvSpPr txBox="1"/>
          <p:nvPr/>
        </p:nvSpPr>
        <p:spPr>
          <a:xfrm>
            <a:off x="5984112" y="4969370"/>
            <a:ext cx="5369700" cy="1754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t>
            </a:r>
            <a:r>
              <a:rPr lang="en-US" sz="1800">
                <a:solidFill>
                  <a:schemeClr val="dk1"/>
                </a:solidFill>
                <a:latin typeface="Calibri"/>
                <a:ea typeface="Calibri"/>
                <a:cs typeface="Calibri"/>
                <a:sym typeface="Calibri"/>
              </a:rPr>
              <a:t>rogrammers Betty Jean Jennings and Fran Bilas at the School of Electrical Engineering. The majority of early programmers in America were women, who operated machines like ENIAC. Interesting book about this: </a:t>
            </a:r>
            <a:r>
              <a:rPr lang="en-US" sz="1800" u="sng">
                <a:solidFill>
                  <a:schemeClr val="hlink"/>
                </a:solidFill>
                <a:latin typeface="Calibri"/>
                <a:ea typeface="Calibri"/>
                <a:cs typeface="Calibri"/>
                <a:sym typeface="Calibri"/>
                <a:hlinkClick r:id="rId5"/>
              </a:rPr>
              <a:t>https://direct.mit.edu/books/monograph/3305/The-Computer-Boys-Take-OverComputers-Programmers</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284" name="Google Shape;284;g2d3a767bb2f_0_0"/>
          <p:cNvSpPr txBox="1"/>
          <p:nvPr/>
        </p:nvSpPr>
        <p:spPr>
          <a:xfrm>
            <a:off x="213625" y="6434300"/>
            <a:ext cx="494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Facts and </a:t>
            </a:r>
            <a:r>
              <a:rPr lang="en-US" sz="1200">
                <a:solidFill>
                  <a:schemeClr val="dk1"/>
                </a:solidFill>
                <a:latin typeface="Calibri"/>
                <a:ea typeface="Calibri"/>
                <a:cs typeface="Calibri"/>
                <a:sym typeface="Calibri"/>
              </a:rPr>
              <a:t>Figures from the great PBS youtube series </a:t>
            </a:r>
            <a:r>
              <a:rPr lang="en-US" sz="1200" u="sng">
                <a:solidFill>
                  <a:schemeClr val="hlink"/>
                </a:solidFill>
                <a:latin typeface="Calibri"/>
                <a:ea typeface="Calibri"/>
                <a:cs typeface="Calibri"/>
                <a:sym typeface="Calibri"/>
                <a:hlinkClick r:id="rId6"/>
              </a:rPr>
              <a:t>Crash Course Computing</a:t>
            </a:r>
            <a:endParaRPr sz="1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
          <p:cNvSpPr txBox="1"/>
          <p:nvPr>
            <p:ph type="title"/>
          </p:nvPr>
        </p:nvSpPr>
        <p:spPr>
          <a:xfrm>
            <a:off x="609600" y="1"/>
            <a:ext cx="10744200" cy="12284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Quattrocento Sans"/>
              <a:buNone/>
            </a:pPr>
            <a:r>
              <a:rPr lang="en-US"/>
              <a:t>The advent of transistors</a:t>
            </a:r>
            <a:endParaRPr/>
          </a:p>
        </p:txBody>
      </p:sp>
      <p:sp>
        <p:nvSpPr>
          <p:cNvPr id="290" name="Google Shape;290;p5"/>
          <p:cNvSpPr txBox="1"/>
          <p:nvPr>
            <p:ph idx="1" type="body"/>
          </p:nvPr>
        </p:nvSpPr>
        <p:spPr>
          <a:xfrm>
            <a:off x="181251" y="1808060"/>
            <a:ext cx="5995200" cy="4351200"/>
          </a:xfrm>
          <a:prstGeom prst="rect">
            <a:avLst/>
          </a:prstGeom>
          <a:noFill/>
          <a:ln>
            <a:noFill/>
          </a:ln>
        </p:spPr>
        <p:txBody>
          <a:bodyPr anchorCtr="0" anchor="t" bIns="45700" lIns="91425" spcFirstLastPara="1" rIns="91425" wrap="square" tIns="45700">
            <a:normAutofit lnSpcReduction="10000"/>
          </a:bodyPr>
          <a:lstStyle/>
          <a:p>
            <a:pPr indent="-419100" lvl="0" marL="457200" rtl="0" algn="l">
              <a:lnSpc>
                <a:spcPct val="90000"/>
              </a:lnSpc>
              <a:spcBef>
                <a:spcPts val="900"/>
              </a:spcBef>
              <a:spcAft>
                <a:spcPts val="0"/>
              </a:spcAft>
              <a:buClr>
                <a:srgbClr val="7F7F7F"/>
              </a:buClr>
              <a:buSzPts val="3000"/>
              <a:buChar char="•"/>
            </a:pPr>
            <a:r>
              <a:rPr lang="en-US"/>
              <a:t>Vacuum tubes, though more reliable than relays, were prone to breakdowns.</a:t>
            </a:r>
            <a:endParaRPr/>
          </a:p>
          <a:p>
            <a:pPr indent="-419100" lvl="0" marL="457200" rtl="0" algn="l">
              <a:lnSpc>
                <a:spcPct val="90000"/>
              </a:lnSpc>
              <a:spcBef>
                <a:spcPts val="900"/>
              </a:spcBef>
              <a:spcAft>
                <a:spcPts val="0"/>
              </a:spcAft>
              <a:buSzPts val="3000"/>
              <a:buChar char="•"/>
            </a:pPr>
            <a:r>
              <a:rPr lang="en-US"/>
              <a:t>A new component soon entered the scene:</a:t>
            </a:r>
            <a:endParaRPr/>
          </a:p>
          <a:p>
            <a:pPr indent="-419100" lvl="0" marL="457200" rtl="0" algn="l">
              <a:lnSpc>
                <a:spcPct val="90000"/>
              </a:lnSpc>
              <a:spcBef>
                <a:spcPts val="900"/>
              </a:spcBef>
              <a:spcAft>
                <a:spcPts val="0"/>
              </a:spcAft>
              <a:buClr>
                <a:srgbClr val="7F7F7F"/>
              </a:buClr>
              <a:buSzPts val="3000"/>
              <a:buChar char="•"/>
            </a:pPr>
            <a:r>
              <a:rPr lang="en-US"/>
              <a:t>Invented in 1947, transistors revolutionized the computing world.</a:t>
            </a:r>
            <a:endParaRPr/>
          </a:p>
          <a:p>
            <a:pPr indent="-419100" lvl="0" marL="457200" rtl="0" algn="l">
              <a:lnSpc>
                <a:spcPct val="90000"/>
              </a:lnSpc>
              <a:spcBef>
                <a:spcPts val="900"/>
              </a:spcBef>
              <a:spcAft>
                <a:spcPts val="0"/>
              </a:spcAft>
              <a:buClr>
                <a:srgbClr val="7F7F7F"/>
              </a:buClr>
              <a:buSzPts val="3000"/>
              <a:buChar char="•"/>
            </a:pPr>
            <a:r>
              <a:rPr lang="en-US"/>
              <a:t>They came to replace the vacuum tubes.</a:t>
            </a:r>
            <a:endParaRPr/>
          </a:p>
        </p:txBody>
      </p:sp>
      <p:pic>
        <p:nvPicPr>
          <p:cNvPr descr="A close-up of a 2-nm silicon wafer containing hundreds of individual chips" id="291" name="Google Shape;291;p5"/>
          <p:cNvPicPr preferRelativeResize="0"/>
          <p:nvPr/>
        </p:nvPicPr>
        <p:blipFill rotWithShape="1">
          <a:blip r:embed="rId3">
            <a:alphaModFix/>
          </a:blip>
          <a:srcRect b="0" l="0" r="0" t="0"/>
          <a:stretch/>
        </p:blipFill>
        <p:spPr>
          <a:xfrm>
            <a:off x="6472075" y="1645328"/>
            <a:ext cx="5032827" cy="4026251"/>
          </a:xfrm>
          <a:prstGeom prst="rect">
            <a:avLst/>
          </a:prstGeom>
          <a:noFill/>
          <a:ln>
            <a:noFill/>
          </a:ln>
        </p:spPr>
      </p:pic>
      <p:sp>
        <p:nvSpPr>
          <p:cNvPr id="292" name="Google Shape;292;p5"/>
          <p:cNvSpPr txBox="1"/>
          <p:nvPr/>
        </p:nvSpPr>
        <p:spPr>
          <a:xfrm>
            <a:off x="5358581" y="6088473"/>
            <a:ext cx="68334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is a 2nm IBM wafer containing hundreds if chips which allows 50 billion transistors onto a chip of a fingernail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elcomeDoc">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2023-09-12T19:36:24Z</dcterms:created>
  <dc:creator>Youmna Badawy</dc:creator>
</cp:coreProperties>
</file>